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9"/>
  </p:notesMasterIdLst>
  <p:sldIdLst>
    <p:sldId id="257" r:id="rId3"/>
    <p:sldId id="259" r:id="rId4"/>
    <p:sldId id="287" r:id="rId5"/>
    <p:sldId id="267" r:id="rId6"/>
    <p:sldId id="275" r:id="rId7"/>
    <p:sldId id="276" r:id="rId8"/>
    <p:sldId id="277" r:id="rId9"/>
    <p:sldId id="285" r:id="rId10"/>
    <p:sldId id="278" r:id="rId11"/>
    <p:sldId id="279" r:id="rId12"/>
    <p:sldId id="280" r:id="rId13"/>
    <p:sldId id="281" r:id="rId14"/>
    <p:sldId id="282" r:id="rId15"/>
    <p:sldId id="283" r:id="rId16"/>
    <p:sldId id="288" r:id="rId17"/>
    <p:sldId id="266" r:id="rId18"/>
    <p:sldId id="274" r:id="rId19"/>
    <p:sldId id="291" r:id="rId20"/>
    <p:sldId id="292" r:id="rId21"/>
    <p:sldId id="293" r:id="rId22"/>
    <p:sldId id="294" r:id="rId23"/>
    <p:sldId id="295" r:id="rId24"/>
    <p:sldId id="296" r:id="rId25"/>
    <p:sldId id="289" r:id="rId26"/>
    <p:sldId id="263" r:id="rId27"/>
    <p:sldId id="29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92636" autoAdjust="0"/>
  </p:normalViewPr>
  <p:slideViewPr>
    <p:cSldViewPr>
      <p:cViewPr varScale="1">
        <p:scale>
          <a:sx n="84" d="100"/>
          <a:sy n="84" d="100"/>
        </p:scale>
        <p:origin x="810" y="51"/>
      </p:cViewPr>
      <p:guideLst>
        <p:guide orient="horz" pos="2160"/>
        <p:guide pos="2880"/>
      </p:guideLst>
    </p:cSldViewPr>
  </p:slideViewPr>
  <p:notesTextViewPr>
    <p:cViewPr>
      <p:scale>
        <a:sx n="1" d="1"/>
        <a:sy n="1" d="1"/>
      </p:scale>
      <p:origin x="0" y="0"/>
    </p:cViewPr>
  </p:notesTextViewPr>
  <p:sorterViewPr>
    <p:cViewPr>
      <p:scale>
        <a:sx n="100" d="100"/>
        <a:sy n="100" d="100"/>
      </p:scale>
      <p:origin x="0" y="-6883"/>
    </p:cViewPr>
  </p:sorterViewPr>
  <p:notesViewPr>
    <p:cSldViewPr>
      <p:cViewPr varScale="1">
        <p:scale>
          <a:sx n="40" d="100"/>
          <a:sy n="40" d="100"/>
        </p:scale>
        <p:origin x="2290" y="-32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da Gargan" userId="51e5e2be-463a-43cd-b867-6573e43e62a2" providerId="ADAL" clId="{5F6EB47A-E1C4-4154-A743-7659F6A74641}"/>
    <pc:docChg chg="modSld">
      <pc:chgData name="Lynda Gargan" userId="51e5e2be-463a-43cd-b867-6573e43e62a2" providerId="ADAL" clId="{5F6EB47A-E1C4-4154-A743-7659F6A74641}" dt="2018-03-29T16:14:19.688" v="14" actId="1076"/>
      <pc:docMkLst>
        <pc:docMk/>
      </pc:docMkLst>
      <pc:sldChg chg="modSp">
        <pc:chgData name="Lynda Gargan" userId="51e5e2be-463a-43cd-b867-6573e43e62a2" providerId="ADAL" clId="{5F6EB47A-E1C4-4154-A743-7659F6A74641}" dt="2018-03-29T16:14:19.688" v="14" actId="1076"/>
        <pc:sldMkLst>
          <pc:docMk/>
          <pc:sldMk cId="3961001873" sldId="263"/>
        </pc:sldMkLst>
        <pc:spChg chg="mod">
          <ac:chgData name="Lynda Gargan" userId="51e5e2be-463a-43cd-b867-6573e43e62a2" providerId="ADAL" clId="{5F6EB47A-E1C4-4154-A743-7659F6A74641}" dt="2018-03-29T16:13:59.113" v="11" actId="1076"/>
          <ac:spMkLst>
            <pc:docMk/>
            <pc:sldMk cId="3961001873" sldId="263"/>
            <ac:spMk id="5" creationId="{00000000-0000-0000-0000-000000000000}"/>
          </ac:spMkLst>
        </pc:spChg>
        <pc:spChg chg="mod">
          <ac:chgData name="Lynda Gargan" userId="51e5e2be-463a-43cd-b867-6573e43e62a2" providerId="ADAL" clId="{5F6EB47A-E1C4-4154-A743-7659F6A74641}" dt="2018-03-29T16:14:19.688" v="14" actId="1076"/>
          <ac:spMkLst>
            <pc:docMk/>
            <pc:sldMk cId="3961001873" sldId="263"/>
            <ac:spMk id="7" creationId="{00000000-0000-0000-0000-000000000000}"/>
          </ac:spMkLst>
        </pc:spChg>
        <pc:spChg chg="mod">
          <ac:chgData name="Lynda Gargan" userId="51e5e2be-463a-43cd-b867-6573e43e62a2" providerId="ADAL" clId="{5F6EB47A-E1C4-4154-A743-7659F6A74641}" dt="2018-03-29T16:12:59.089" v="4" actId="1076"/>
          <ac:spMkLst>
            <pc:docMk/>
            <pc:sldMk cId="3961001873" sldId="263"/>
            <ac:spMk id="11" creationId="{00000000-0000-0000-0000-000000000000}"/>
          </ac:spMkLst>
        </pc:spChg>
        <pc:picChg chg="mod">
          <ac:chgData name="Lynda Gargan" userId="51e5e2be-463a-43cd-b867-6573e43e62a2" providerId="ADAL" clId="{5F6EB47A-E1C4-4154-A743-7659F6A74641}" dt="2018-03-29T16:12:37.020" v="2" actId="1076"/>
          <ac:picMkLst>
            <pc:docMk/>
            <pc:sldMk cId="3961001873" sldId="263"/>
            <ac:picMk id="4" creationId="{00000000-0000-0000-0000-000000000000}"/>
          </ac:picMkLst>
        </pc:picChg>
        <pc:picChg chg="mod">
          <ac:chgData name="Lynda Gargan" userId="51e5e2be-463a-43cd-b867-6573e43e62a2" providerId="ADAL" clId="{5F6EB47A-E1C4-4154-A743-7659F6A74641}" dt="2018-03-29T16:14:03.519" v="12" actId="1076"/>
          <ac:picMkLst>
            <pc:docMk/>
            <pc:sldMk cId="3961001873" sldId="263"/>
            <ac:picMk id="9"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81D56-D6AE-4119-B68D-D5A217A9C5DF}"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BCB71127-1CF5-4955-9A02-633CA3416DFE}">
      <dgm:prSet phldrT="[Text]"/>
      <dgm:spPr/>
      <dgm:t>
        <a:bodyPr/>
        <a:lstStyle/>
        <a:p>
          <a:r>
            <a:rPr lang="en-US" dirty="0"/>
            <a:t>Initial training/ introducing </a:t>
          </a:r>
          <a:r>
            <a:rPr lang="en-US" dirty="0" err="1"/>
            <a:t>eval</a:t>
          </a:r>
          <a:r>
            <a:rPr lang="en-US" dirty="0"/>
            <a:t>.</a:t>
          </a:r>
        </a:p>
      </dgm:t>
    </dgm:pt>
    <dgm:pt modelId="{BC1188C8-F459-4F71-9CC1-952B1376A1D6}" type="parTrans" cxnId="{A843E432-2934-48B7-A15A-5307E630C435}">
      <dgm:prSet/>
      <dgm:spPr/>
      <dgm:t>
        <a:bodyPr/>
        <a:lstStyle/>
        <a:p>
          <a:endParaRPr lang="en-US"/>
        </a:p>
      </dgm:t>
    </dgm:pt>
    <dgm:pt modelId="{72C35ED9-7069-4CD2-98FD-384C3B8EC37C}" type="sibTrans" cxnId="{A843E432-2934-48B7-A15A-5307E630C435}">
      <dgm:prSet/>
      <dgm:spPr>
        <a:solidFill>
          <a:schemeClr val="tx1">
            <a:lumMod val="75000"/>
            <a:lumOff val="25000"/>
          </a:schemeClr>
        </a:solidFill>
      </dgm:spPr>
      <dgm:t>
        <a:bodyPr/>
        <a:lstStyle/>
        <a:p>
          <a:endParaRPr lang="en-US"/>
        </a:p>
      </dgm:t>
    </dgm:pt>
    <dgm:pt modelId="{89182BB1-8D53-462B-A679-EE811749DFB4}">
      <dgm:prSet phldrT="[Text]"/>
      <dgm:spPr/>
      <dgm:t>
        <a:bodyPr/>
        <a:lstStyle/>
        <a:p>
          <a:r>
            <a:rPr lang="en-US" dirty="0"/>
            <a:t>Data collection</a:t>
          </a:r>
        </a:p>
      </dgm:t>
    </dgm:pt>
    <dgm:pt modelId="{73BAF9C9-78D2-4093-9C0E-8FB86131BA9B}" type="parTrans" cxnId="{DBEAF875-D1B6-497C-A572-94A02D883487}">
      <dgm:prSet/>
      <dgm:spPr/>
      <dgm:t>
        <a:bodyPr/>
        <a:lstStyle/>
        <a:p>
          <a:endParaRPr lang="en-US"/>
        </a:p>
      </dgm:t>
    </dgm:pt>
    <dgm:pt modelId="{398FBCA2-B0B8-4B3B-85B2-DEA638708187}" type="sibTrans" cxnId="{DBEAF875-D1B6-497C-A572-94A02D883487}">
      <dgm:prSet/>
      <dgm:spPr/>
      <dgm:t>
        <a:bodyPr/>
        <a:lstStyle/>
        <a:p>
          <a:endParaRPr lang="en-US"/>
        </a:p>
      </dgm:t>
    </dgm:pt>
    <dgm:pt modelId="{C853A8F7-45A6-4BAD-A5DB-8473C3AA527C}">
      <dgm:prSet phldrT="[Text]"/>
      <dgm:spPr/>
      <dgm:t>
        <a:bodyPr/>
        <a:lstStyle/>
        <a:p>
          <a:r>
            <a:rPr lang="en-US" dirty="0"/>
            <a:t>Data analysis</a:t>
          </a:r>
        </a:p>
      </dgm:t>
    </dgm:pt>
    <dgm:pt modelId="{3FB0F4A6-A829-4EBE-9242-7CE3C61B6A31}" type="parTrans" cxnId="{7F521350-8383-4A35-91B0-E38D6F240BE6}">
      <dgm:prSet/>
      <dgm:spPr/>
      <dgm:t>
        <a:bodyPr/>
        <a:lstStyle/>
        <a:p>
          <a:endParaRPr lang="en-US"/>
        </a:p>
      </dgm:t>
    </dgm:pt>
    <dgm:pt modelId="{1F80C4A9-AB43-48E7-8BF3-B9CC99FD5042}" type="sibTrans" cxnId="{7F521350-8383-4A35-91B0-E38D6F240BE6}">
      <dgm:prSet/>
      <dgm:spPr/>
      <dgm:t>
        <a:bodyPr/>
        <a:lstStyle/>
        <a:p>
          <a:endParaRPr lang="en-US"/>
        </a:p>
      </dgm:t>
    </dgm:pt>
    <dgm:pt modelId="{33D4E1D9-8F75-43EB-AE96-270BBBBB52A2}">
      <dgm:prSet phldrT="[Text]"/>
      <dgm:spPr/>
      <dgm:t>
        <a:bodyPr/>
        <a:lstStyle/>
        <a:p>
          <a:r>
            <a:rPr lang="en-US" dirty="0"/>
            <a:t>Reporting &amp; dissemination</a:t>
          </a:r>
        </a:p>
      </dgm:t>
    </dgm:pt>
    <dgm:pt modelId="{55F1E4B2-362B-4D26-9B2C-89A797F0A8B0}" type="parTrans" cxnId="{1F778F92-EC92-4361-92A6-9148BFDE6E23}">
      <dgm:prSet/>
      <dgm:spPr/>
      <dgm:t>
        <a:bodyPr/>
        <a:lstStyle/>
        <a:p>
          <a:endParaRPr lang="en-US"/>
        </a:p>
      </dgm:t>
    </dgm:pt>
    <dgm:pt modelId="{F94F27F0-36D4-40FA-BA5E-9C61FB112CB6}" type="sibTrans" cxnId="{1F778F92-EC92-4361-92A6-9148BFDE6E23}">
      <dgm:prSet/>
      <dgm:spPr/>
      <dgm:t>
        <a:bodyPr/>
        <a:lstStyle/>
        <a:p>
          <a:endParaRPr lang="en-US"/>
        </a:p>
      </dgm:t>
    </dgm:pt>
    <dgm:pt modelId="{B0313F00-F7CF-4D5C-B74A-B99C6585B0F3}">
      <dgm:prSet phldrT="[Text]"/>
      <dgm:spPr/>
      <dgm:t>
        <a:bodyPr/>
        <a:lstStyle/>
        <a:p>
          <a:r>
            <a:rPr lang="en-US" dirty="0"/>
            <a:t>Tech. Assistance</a:t>
          </a:r>
        </a:p>
      </dgm:t>
    </dgm:pt>
    <dgm:pt modelId="{BA5002B1-B9A5-4D8A-BBEB-2D65C000B292}" type="parTrans" cxnId="{EA8B6096-4E9C-4F49-94CA-31CBA71535EE}">
      <dgm:prSet/>
      <dgm:spPr/>
      <dgm:t>
        <a:bodyPr/>
        <a:lstStyle/>
        <a:p>
          <a:endParaRPr lang="en-US"/>
        </a:p>
      </dgm:t>
    </dgm:pt>
    <dgm:pt modelId="{61C7CB9E-71D6-433F-B187-AEDE86E3B7C2}" type="sibTrans" cxnId="{EA8B6096-4E9C-4F49-94CA-31CBA71535EE}">
      <dgm:prSet/>
      <dgm:spPr/>
      <dgm:t>
        <a:bodyPr/>
        <a:lstStyle/>
        <a:p>
          <a:endParaRPr lang="en-US"/>
        </a:p>
      </dgm:t>
    </dgm:pt>
    <dgm:pt modelId="{390F7A7D-C97E-4014-89BD-2F21389577B2}" type="pres">
      <dgm:prSet presAssocID="{14E81D56-D6AE-4119-B68D-D5A217A9C5DF}" presName="Name0" presStyleCnt="0">
        <dgm:presLayoutVars>
          <dgm:dir/>
          <dgm:resizeHandles val="exact"/>
        </dgm:presLayoutVars>
      </dgm:prSet>
      <dgm:spPr/>
    </dgm:pt>
    <dgm:pt modelId="{E223F074-FE8C-481D-9A89-47A4E47D7DDB}" type="pres">
      <dgm:prSet presAssocID="{14E81D56-D6AE-4119-B68D-D5A217A9C5DF}" presName="cycle" presStyleCnt="0"/>
      <dgm:spPr/>
    </dgm:pt>
    <dgm:pt modelId="{F324F4AE-7F4D-4B0B-8CBD-2B67E2464F94}" type="pres">
      <dgm:prSet presAssocID="{BCB71127-1CF5-4955-9A02-633CA3416DFE}" presName="nodeFirstNode" presStyleLbl="node1" presStyleIdx="0" presStyleCnt="5" custScaleX="83228" custScaleY="76303">
        <dgm:presLayoutVars>
          <dgm:bulletEnabled val="1"/>
        </dgm:presLayoutVars>
      </dgm:prSet>
      <dgm:spPr/>
    </dgm:pt>
    <dgm:pt modelId="{95B824F6-61AC-4F42-839D-E219312E0063}" type="pres">
      <dgm:prSet presAssocID="{72C35ED9-7069-4CD2-98FD-384C3B8EC37C}" presName="sibTransFirstNode" presStyleLbl="bgShp" presStyleIdx="0" presStyleCnt="1"/>
      <dgm:spPr/>
    </dgm:pt>
    <dgm:pt modelId="{690E13A8-A75E-481E-ABD3-F26F0EEA556E}" type="pres">
      <dgm:prSet presAssocID="{89182BB1-8D53-462B-A679-EE811749DFB4}" presName="nodeFollowingNodes" presStyleLbl="node1" presStyleIdx="1" presStyleCnt="5" custScaleX="86011" custScaleY="91748">
        <dgm:presLayoutVars>
          <dgm:bulletEnabled val="1"/>
        </dgm:presLayoutVars>
      </dgm:prSet>
      <dgm:spPr/>
    </dgm:pt>
    <dgm:pt modelId="{E4762CFD-BFF9-49B0-987A-436EC6D6606D}" type="pres">
      <dgm:prSet presAssocID="{C853A8F7-45A6-4BAD-A5DB-8473C3AA527C}" presName="nodeFollowingNodes" presStyleLbl="node1" presStyleIdx="2" presStyleCnt="5" custScaleX="86305" custScaleY="67921">
        <dgm:presLayoutVars>
          <dgm:bulletEnabled val="1"/>
        </dgm:presLayoutVars>
      </dgm:prSet>
      <dgm:spPr/>
    </dgm:pt>
    <dgm:pt modelId="{50C58FC7-9767-40A6-8618-C268F3FFE97A}" type="pres">
      <dgm:prSet presAssocID="{33D4E1D9-8F75-43EB-AE96-270BBBBB52A2}" presName="nodeFollowingNodes" presStyleLbl="node1" presStyleIdx="3" presStyleCnt="5" custScaleX="87505" custScaleY="67921">
        <dgm:presLayoutVars>
          <dgm:bulletEnabled val="1"/>
        </dgm:presLayoutVars>
      </dgm:prSet>
      <dgm:spPr/>
    </dgm:pt>
    <dgm:pt modelId="{C9CDB2EA-5414-4F2F-BF21-4D849367E3BC}" type="pres">
      <dgm:prSet presAssocID="{B0313F00-F7CF-4D5C-B74A-B99C6585B0F3}" presName="nodeFollowingNodes" presStyleLbl="node1" presStyleIdx="4" presStyleCnt="5" custScaleX="75966" custScaleY="77040">
        <dgm:presLayoutVars>
          <dgm:bulletEnabled val="1"/>
        </dgm:presLayoutVars>
      </dgm:prSet>
      <dgm:spPr/>
    </dgm:pt>
  </dgm:ptLst>
  <dgm:cxnLst>
    <dgm:cxn modelId="{50201E27-F759-4F2E-BBCC-F0409EA7A81A}" type="presOf" srcId="{BCB71127-1CF5-4955-9A02-633CA3416DFE}" destId="{F324F4AE-7F4D-4B0B-8CBD-2B67E2464F94}" srcOrd="0" destOrd="0" presId="urn:microsoft.com/office/officeart/2005/8/layout/cycle3"/>
    <dgm:cxn modelId="{A843E432-2934-48B7-A15A-5307E630C435}" srcId="{14E81D56-D6AE-4119-B68D-D5A217A9C5DF}" destId="{BCB71127-1CF5-4955-9A02-633CA3416DFE}" srcOrd="0" destOrd="0" parTransId="{BC1188C8-F459-4F71-9CC1-952B1376A1D6}" sibTransId="{72C35ED9-7069-4CD2-98FD-384C3B8EC37C}"/>
    <dgm:cxn modelId="{D8CD4462-109A-498E-8D7D-2879CF8848E8}" type="presOf" srcId="{33D4E1D9-8F75-43EB-AE96-270BBBBB52A2}" destId="{50C58FC7-9767-40A6-8618-C268F3FFE97A}" srcOrd="0" destOrd="0" presId="urn:microsoft.com/office/officeart/2005/8/layout/cycle3"/>
    <dgm:cxn modelId="{7F521350-8383-4A35-91B0-E38D6F240BE6}" srcId="{14E81D56-D6AE-4119-B68D-D5A217A9C5DF}" destId="{C853A8F7-45A6-4BAD-A5DB-8473C3AA527C}" srcOrd="2" destOrd="0" parTransId="{3FB0F4A6-A829-4EBE-9242-7CE3C61B6A31}" sibTransId="{1F80C4A9-AB43-48E7-8BF3-B9CC99FD5042}"/>
    <dgm:cxn modelId="{DBEAF875-D1B6-497C-A572-94A02D883487}" srcId="{14E81D56-D6AE-4119-B68D-D5A217A9C5DF}" destId="{89182BB1-8D53-462B-A679-EE811749DFB4}" srcOrd="1" destOrd="0" parTransId="{73BAF9C9-78D2-4093-9C0E-8FB86131BA9B}" sibTransId="{398FBCA2-B0B8-4B3B-85B2-DEA638708187}"/>
    <dgm:cxn modelId="{6701C75A-7D53-4B7B-8B6E-78A324B41E07}" type="presOf" srcId="{14E81D56-D6AE-4119-B68D-D5A217A9C5DF}" destId="{390F7A7D-C97E-4014-89BD-2F21389577B2}" srcOrd="0" destOrd="0" presId="urn:microsoft.com/office/officeart/2005/8/layout/cycle3"/>
    <dgm:cxn modelId="{1F778F92-EC92-4361-92A6-9148BFDE6E23}" srcId="{14E81D56-D6AE-4119-B68D-D5A217A9C5DF}" destId="{33D4E1D9-8F75-43EB-AE96-270BBBBB52A2}" srcOrd="3" destOrd="0" parTransId="{55F1E4B2-362B-4D26-9B2C-89A797F0A8B0}" sibTransId="{F94F27F0-36D4-40FA-BA5E-9C61FB112CB6}"/>
    <dgm:cxn modelId="{EA8B6096-4E9C-4F49-94CA-31CBA71535EE}" srcId="{14E81D56-D6AE-4119-B68D-D5A217A9C5DF}" destId="{B0313F00-F7CF-4D5C-B74A-B99C6585B0F3}" srcOrd="4" destOrd="0" parTransId="{BA5002B1-B9A5-4D8A-BBEB-2D65C000B292}" sibTransId="{61C7CB9E-71D6-433F-B187-AEDE86E3B7C2}"/>
    <dgm:cxn modelId="{939767B6-B6C8-4BF2-B231-3BCC51A38277}" type="presOf" srcId="{C853A8F7-45A6-4BAD-A5DB-8473C3AA527C}" destId="{E4762CFD-BFF9-49B0-987A-436EC6D6606D}" srcOrd="0" destOrd="0" presId="urn:microsoft.com/office/officeart/2005/8/layout/cycle3"/>
    <dgm:cxn modelId="{68C88AD0-78D5-43DB-86ED-FFE1B398979C}" type="presOf" srcId="{89182BB1-8D53-462B-A679-EE811749DFB4}" destId="{690E13A8-A75E-481E-ABD3-F26F0EEA556E}" srcOrd="0" destOrd="0" presId="urn:microsoft.com/office/officeart/2005/8/layout/cycle3"/>
    <dgm:cxn modelId="{F2CD02EE-99A9-45CB-83C9-4CDD0ECB8C5E}" type="presOf" srcId="{B0313F00-F7CF-4D5C-B74A-B99C6585B0F3}" destId="{C9CDB2EA-5414-4F2F-BF21-4D849367E3BC}" srcOrd="0" destOrd="0" presId="urn:microsoft.com/office/officeart/2005/8/layout/cycle3"/>
    <dgm:cxn modelId="{ACBE4CF7-7E30-41D8-A0EB-3AAB01890A0A}" type="presOf" srcId="{72C35ED9-7069-4CD2-98FD-384C3B8EC37C}" destId="{95B824F6-61AC-4F42-839D-E219312E0063}" srcOrd="0" destOrd="0" presId="urn:microsoft.com/office/officeart/2005/8/layout/cycle3"/>
    <dgm:cxn modelId="{54F6272F-6C32-41E7-A1B5-D7CE391692E0}" type="presParOf" srcId="{390F7A7D-C97E-4014-89BD-2F21389577B2}" destId="{E223F074-FE8C-481D-9A89-47A4E47D7DDB}" srcOrd="0" destOrd="0" presId="urn:microsoft.com/office/officeart/2005/8/layout/cycle3"/>
    <dgm:cxn modelId="{C92014A7-596D-4AA9-9964-433C5EA17803}" type="presParOf" srcId="{E223F074-FE8C-481D-9A89-47A4E47D7DDB}" destId="{F324F4AE-7F4D-4B0B-8CBD-2B67E2464F94}" srcOrd="0" destOrd="0" presId="urn:microsoft.com/office/officeart/2005/8/layout/cycle3"/>
    <dgm:cxn modelId="{A685EDF6-8179-406D-8866-756EE797E79A}" type="presParOf" srcId="{E223F074-FE8C-481D-9A89-47A4E47D7DDB}" destId="{95B824F6-61AC-4F42-839D-E219312E0063}" srcOrd="1" destOrd="0" presId="urn:microsoft.com/office/officeart/2005/8/layout/cycle3"/>
    <dgm:cxn modelId="{5B14C1BF-8CB4-4B25-ADF2-D360C0D94A5E}" type="presParOf" srcId="{E223F074-FE8C-481D-9A89-47A4E47D7DDB}" destId="{690E13A8-A75E-481E-ABD3-F26F0EEA556E}" srcOrd="2" destOrd="0" presId="urn:microsoft.com/office/officeart/2005/8/layout/cycle3"/>
    <dgm:cxn modelId="{135A678A-26F6-4F85-AA55-167B77D7C091}" type="presParOf" srcId="{E223F074-FE8C-481D-9A89-47A4E47D7DDB}" destId="{E4762CFD-BFF9-49B0-987A-436EC6D6606D}" srcOrd="3" destOrd="0" presId="urn:microsoft.com/office/officeart/2005/8/layout/cycle3"/>
    <dgm:cxn modelId="{ABF3FA5A-54F1-41D0-BC4A-82825BB5DA9D}" type="presParOf" srcId="{E223F074-FE8C-481D-9A89-47A4E47D7DDB}" destId="{50C58FC7-9767-40A6-8618-C268F3FFE97A}" srcOrd="4" destOrd="0" presId="urn:microsoft.com/office/officeart/2005/8/layout/cycle3"/>
    <dgm:cxn modelId="{1A215A9F-51E1-4D90-AFA2-444487218408}" type="presParOf" srcId="{E223F074-FE8C-481D-9A89-47A4E47D7DDB}" destId="{C9CDB2EA-5414-4F2F-BF21-4D849367E3BC}"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824F6-61AC-4F42-839D-E219312E0063}">
      <dsp:nvSpPr>
        <dsp:cNvPr id="0" name=""/>
        <dsp:cNvSpPr/>
      </dsp:nvSpPr>
      <dsp:spPr>
        <a:xfrm>
          <a:off x="2252126" y="91395"/>
          <a:ext cx="4383266" cy="4383266"/>
        </a:xfrm>
        <a:prstGeom prst="circularArrow">
          <a:avLst>
            <a:gd name="adj1" fmla="val 5544"/>
            <a:gd name="adj2" fmla="val 330680"/>
            <a:gd name="adj3" fmla="val 14136757"/>
            <a:gd name="adj4" fmla="val 17170056"/>
            <a:gd name="adj5" fmla="val 5757"/>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dsp:style>
    </dsp:sp>
    <dsp:sp modelId="{F324F4AE-7F4D-4B0B-8CBD-2B67E2464F94}">
      <dsp:nvSpPr>
        <dsp:cNvPr id="0" name=""/>
        <dsp:cNvSpPr/>
      </dsp:nvSpPr>
      <dsp:spPr>
        <a:xfrm>
          <a:off x="3581400" y="145504"/>
          <a:ext cx="1724719" cy="79060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Initial training/ introducing </a:t>
          </a:r>
          <a:r>
            <a:rPr lang="en-US" sz="1700" kern="1200" dirty="0" err="1"/>
            <a:t>eval</a:t>
          </a:r>
          <a:r>
            <a:rPr lang="en-US" sz="1700" kern="1200" dirty="0"/>
            <a:t>.</a:t>
          </a:r>
        </a:p>
      </dsp:txBody>
      <dsp:txXfrm>
        <a:off x="3619994" y="184098"/>
        <a:ext cx="1647531" cy="713418"/>
      </dsp:txXfrm>
    </dsp:sp>
    <dsp:sp modelId="{690E13A8-A75E-481E-ABD3-F26F0EEA556E}">
      <dsp:nvSpPr>
        <dsp:cNvPr id="0" name=""/>
        <dsp:cNvSpPr/>
      </dsp:nvSpPr>
      <dsp:spPr>
        <a:xfrm>
          <a:off x="5330276" y="1357071"/>
          <a:ext cx="1782391" cy="95063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Data collection</a:t>
          </a:r>
        </a:p>
      </dsp:txBody>
      <dsp:txXfrm>
        <a:off x="5376682" y="1403477"/>
        <a:ext cx="1689579" cy="857827"/>
      </dsp:txXfrm>
    </dsp:sp>
    <dsp:sp modelId="{E4762CFD-BFF9-49B0-987A-436EC6D6606D}">
      <dsp:nvSpPr>
        <dsp:cNvPr id="0" name=""/>
        <dsp:cNvSpPr/>
      </dsp:nvSpPr>
      <dsp:spPr>
        <a:xfrm>
          <a:off x="4648204" y="3570338"/>
          <a:ext cx="1788483" cy="70375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Data analysis</a:t>
          </a:r>
        </a:p>
      </dsp:txBody>
      <dsp:txXfrm>
        <a:off x="4682559" y="3604693"/>
        <a:ext cx="1719773" cy="635047"/>
      </dsp:txXfrm>
    </dsp:sp>
    <dsp:sp modelId="{50C58FC7-9767-40A6-8618-C268F3FFE97A}">
      <dsp:nvSpPr>
        <dsp:cNvPr id="0" name=""/>
        <dsp:cNvSpPr/>
      </dsp:nvSpPr>
      <dsp:spPr>
        <a:xfrm>
          <a:off x="2438397" y="3570338"/>
          <a:ext cx="1813351" cy="70375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Reporting &amp; dissemination</a:t>
          </a:r>
        </a:p>
      </dsp:txBody>
      <dsp:txXfrm>
        <a:off x="2472752" y="3604693"/>
        <a:ext cx="1744641" cy="635047"/>
      </dsp:txXfrm>
    </dsp:sp>
    <dsp:sp modelId="{C9CDB2EA-5414-4F2F-BF21-4D849367E3BC}">
      <dsp:nvSpPr>
        <dsp:cNvPr id="0" name=""/>
        <dsp:cNvSpPr/>
      </dsp:nvSpPr>
      <dsp:spPr>
        <a:xfrm>
          <a:off x="1878932" y="1433269"/>
          <a:ext cx="1574230" cy="798243"/>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Tech. Assistance</a:t>
          </a:r>
        </a:p>
      </dsp:txBody>
      <dsp:txXfrm>
        <a:off x="1917899" y="1472236"/>
        <a:ext cx="1496296" cy="720309"/>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5E8868-57E1-49F8-B0AC-DC8663EE7E4A}" type="datetimeFigureOut">
              <a:rPr lang="en-US" smtClean="0"/>
              <a:t>3/29/2018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2891E-A18A-4356-8FFE-1C84ABFE80FE}" type="slidenum">
              <a:rPr lang="en-US" smtClean="0"/>
              <a:t>‹#›</a:t>
            </a:fld>
            <a:endParaRPr lang="en-US"/>
          </a:p>
        </p:txBody>
      </p:sp>
    </p:spTree>
    <p:extLst>
      <p:ext uri="{BB962C8B-B14F-4D97-AF65-F5344CB8AC3E}">
        <p14:creationId xmlns:p14="http://schemas.microsoft.com/office/powerpoint/2010/main" val="375306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89C20F-123F-4B34-90D5-3D3C7E2B2E0D}" type="slidenum">
              <a:rPr lang="en-US" smtClean="0"/>
              <a:pPr/>
              <a:t>1</a:t>
            </a:fld>
            <a:endParaRPr lang="en-US" dirty="0"/>
          </a:p>
        </p:txBody>
      </p:sp>
    </p:spTree>
    <p:extLst>
      <p:ext uri="{BB962C8B-B14F-4D97-AF65-F5344CB8AC3E}">
        <p14:creationId xmlns:p14="http://schemas.microsoft.com/office/powerpoint/2010/main" val="1824788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685800"/>
            <a:ext cx="5567363" cy="4176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89C20F-123F-4B34-90D5-3D3C7E2B2E0D}" type="slidenum">
              <a:rPr lang="en-US" smtClean="0"/>
              <a:pPr/>
              <a:t>26</a:t>
            </a:fld>
            <a:endParaRPr lang="en-US" dirty="0"/>
          </a:p>
        </p:txBody>
      </p:sp>
    </p:spTree>
    <p:extLst>
      <p:ext uri="{BB962C8B-B14F-4D97-AF65-F5344CB8AC3E}">
        <p14:creationId xmlns:p14="http://schemas.microsoft.com/office/powerpoint/2010/main" val="359649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89C20F-123F-4B34-90D5-3D3C7E2B2E0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987326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89C20F-123F-4B34-90D5-3D3C7E2B2E0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87326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89C20F-123F-4B34-90D5-3D3C7E2B2E0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987326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EB2891E-A18A-4356-8FFE-1C84ABFE80FE}" type="slidenum">
              <a:rPr lang="en-US" smtClean="0"/>
              <a:t>18</a:t>
            </a:fld>
            <a:endParaRPr lang="en-US"/>
          </a:p>
        </p:txBody>
      </p:sp>
    </p:spTree>
    <p:extLst>
      <p:ext uri="{BB962C8B-B14F-4D97-AF65-F5344CB8AC3E}">
        <p14:creationId xmlns:p14="http://schemas.microsoft.com/office/powerpoint/2010/main" val="163041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2891E-A18A-4356-8FFE-1C84ABFE80FE}" type="slidenum">
              <a:rPr lang="en-US" smtClean="0"/>
              <a:t>19</a:t>
            </a:fld>
            <a:endParaRPr lang="en-US"/>
          </a:p>
        </p:txBody>
      </p:sp>
    </p:spTree>
    <p:extLst>
      <p:ext uri="{BB962C8B-B14F-4D97-AF65-F5344CB8AC3E}">
        <p14:creationId xmlns:p14="http://schemas.microsoft.com/office/powerpoint/2010/main" val="27280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2891E-A18A-4356-8FFE-1C84ABFE80FE}" type="slidenum">
              <a:rPr lang="en-US" smtClean="0"/>
              <a:t>20</a:t>
            </a:fld>
            <a:endParaRPr lang="en-US"/>
          </a:p>
        </p:txBody>
      </p:sp>
    </p:spTree>
    <p:extLst>
      <p:ext uri="{BB962C8B-B14F-4D97-AF65-F5344CB8AC3E}">
        <p14:creationId xmlns:p14="http://schemas.microsoft.com/office/powerpoint/2010/main" val="4279482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685800"/>
            <a:ext cx="5567363" cy="4176713"/>
          </a:xfrm>
        </p:spPr>
      </p:sp>
      <p:sp>
        <p:nvSpPr>
          <p:cNvPr id="3" name="Notes Placeholder 2"/>
          <p:cNvSpPr>
            <a:spLocks noGrp="1"/>
          </p:cNvSpPr>
          <p:nvPr>
            <p:ph type="body" idx="1"/>
          </p:nvPr>
        </p:nvSpPr>
        <p:spPr/>
        <p:txBody>
          <a:bodyPr/>
          <a:lstStyle/>
          <a:p>
            <a:endParaRPr lang="en-US" b="1" kern="0" dirty="0">
              <a:solidFill>
                <a:srgbClr val="002060"/>
              </a:solidFill>
              <a:latin typeface="Arial" panose="020B0604020202020204" pitchFamily="34" charset="0"/>
              <a:cs typeface="Arial" panose="020B0604020202020204" pitchFamily="34" charset="0"/>
            </a:endParaRPr>
          </a:p>
          <a:p>
            <a:pPr defTabSz="897301">
              <a:defRPr/>
            </a:pPr>
            <a:r>
              <a:rPr lang="en-US" b="1" kern="0" dirty="0">
                <a:solidFill>
                  <a:srgbClr val="002060"/>
                </a:solidFill>
                <a:latin typeface="Arial" panose="020B0604020202020204" pitchFamily="34" charset="0"/>
                <a:cs typeface="Arial" panose="020B0604020202020204" pitchFamily="34" charset="0"/>
              </a:rPr>
              <a:t>Please use the “Chat” feature to type in your questions.  We will read questions now and respond to them.  If we do not get to all the questions during this time allotted, we will follow-up with a response by email.</a:t>
            </a:r>
            <a:endParaRPr lang="en-US" sz="1000" kern="0" dirty="0"/>
          </a:p>
          <a:p>
            <a:endParaRPr lang="en-US" dirty="0"/>
          </a:p>
        </p:txBody>
      </p:sp>
      <p:sp>
        <p:nvSpPr>
          <p:cNvPr id="4" name="Slide Number Placeholder 3"/>
          <p:cNvSpPr>
            <a:spLocks noGrp="1"/>
          </p:cNvSpPr>
          <p:nvPr>
            <p:ph type="sldNum" sz="quarter" idx="10"/>
          </p:nvPr>
        </p:nvSpPr>
        <p:spPr/>
        <p:txBody>
          <a:bodyPr/>
          <a:lstStyle/>
          <a:p>
            <a:fld id="{D589C20F-123F-4B34-90D5-3D3C7E2B2E0D}" type="slidenum">
              <a:rPr lang="en-US" smtClean="0"/>
              <a:pPr/>
              <a:t>24</a:t>
            </a:fld>
            <a:endParaRPr lang="en-US" dirty="0"/>
          </a:p>
        </p:txBody>
      </p:sp>
    </p:spTree>
    <p:extLst>
      <p:ext uri="{BB962C8B-B14F-4D97-AF65-F5344CB8AC3E}">
        <p14:creationId xmlns:p14="http://schemas.microsoft.com/office/powerpoint/2010/main" val="1474328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89C20F-123F-4B34-90D5-3D3C7E2B2E0D}" type="slidenum">
              <a:rPr lang="en-US" smtClean="0"/>
              <a:pPr/>
              <a:t>25</a:t>
            </a:fld>
            <a:endParaRPr lang="en-US" dirty="0"/>
          </a:p>
        </p:txBody>
      </p:sp>
    </p:spTree>
    <p:extLst>
      <p:ext uri="{BB962C8B-B14F-4D97-AF65-F5344CB8AC3E}">
        <p14:creationId xmlns:p14="http://schemas.microsoft.com/office/powerpoint/2010/main" val="360821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EF52BC-506E-42A3-8583-9921CD671DC8}"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E11D-A1BA-4F18-8E9C-903207E5B160}" type="slidenum">
              <a:rPr lang="en-US" smtClean="0"/>
              <a:t>‹#›</a:t>
            </a:fld>
            <a:endParaRPr lang="en-US"/>
          </a:p>
        </p:txBody>
      </p:sp>
    </p:spTree>
    <p:extLst>
      <p:ext uri="{BB962C8B-B14F-4D97-AF65-F5344CB8AC3E}">
        <p14:creationId xmlns:p14="http://schemas.microsoft.com/office/powerpoint/2010/main" val="243678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EF52BC-506E-42A3-8583-9921CD671DC8}"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E11D-A1BA-4F18-8E9C-903207E5B160}" type="slidenum">
              <a:rPr lang="en-US" smtClean="0"/>
              <a:t>‹#›</a:t>
            </a:fld>
            <a:endParaRPr lang="en-US"/>
          </a:p>
        </p:txBody>
      </p:sp>
    </p:spTree>
    <p:extLst>
      <p:ext uri="{BB962C8B-B14F-4D97-AF65-F5344CB8AC3E}">
        <p14:creationId xmlns:p14="http://schemas.microsoft.com/office/powerpoint/2010/main" val="214421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EF52BC-506E-42A3-8583-9921CD671DC8}"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E11D-A1BA-4F18-8E9C-903207E5B160}" type="slidenum">
              <a:rPr lang="en-US" smtClean="0"/>
              <a:t>‹#›</a:t>
            </a:fld>
            <a:endParaRPr lang="en-US"/>
          </a:p>
        </p:txBody>
      </p:sp>
    </p:spTree>
    <p:extLst>
      <p:ext uri="{BB962C8B-B14F-4D97-AF65-F5344CB8AC3E}">
        <p14:creationId xmlns:p14="http://schemas.microsoft.com/office/powerpoint/2010/main" val="58501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3" name="Picture 6" descr="PPT Template.jpg"/>
          <p:cNvPicPr>
            <a:picLocks noChangeAspect="1"/>
          </p:cNvPicPr>
          <p:nvPr/>
        </p:nvPicPr>
        <p:blipFill>
          <a:blip r:embed="rId2" cstate="print"/>
          <a:srcRect/>
          <a:stretch>
            <a:fillRect/>
          </a:stretch>
        </p:blipFill>
        <p:spPr bwMode="auto">
          <a:xfrm>
            <a:off x="4175" y="-6263"/>
            <a:ext cx="9144001" cy="6858000"/>
          </a:xfrm>
          <a:prstGeom prst="rect">
            <a:avLst/>
          </a:prstGeom>
          <a:noFill/>
          <a:ln w="9525">
            <a:noFill/>
            <a:miter lim="800000"/>
            <a:headEnd/>
            <a:tailEnd/>
          </a:ln>
        </p:spPr>
      </p:pic>
    </p:spTree>
    <p:extLst>
      <p:ext uri="{BB962C8B-B14F-4D97-AF65-F5344CB8AC3E}">
        <p14:creationId xmlns:p14="http://schemas.microsoft.com/office/powerpoint/2010/main" val="198284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2" name="Title 1"/>
          <p:cNvSpPr>
            <a:spLocks noGrp="1"/>
          </p:cNvSpPr>
          <p:nvPr>
            <p:ph type="ctrTitle"/>
          </p:nvPr>
        </p:nvSpPr>
        <p:spPr>
          <a:xfrm>
            <a:off x="1905000" y="2435225"/>
            <a:ext cx="67818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905000" y="4191000"/>
            <a:ext cx="6781800" cy="1371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1801813" y="6356350"/>
            <a:ext cx="914400" cy="365125"/>
          </a:xfrm>
        </p:spPr>
        <p:txBody>
          <a:bodyPr/>
          <a:lstStyle>
            <a:lvl1pPr>
              <a:defRPr smtClean="0"/>
            </a:lvl1pPr>
          </a:lstStyle>
          <a:p>
            <a:pPr>
              <a:defRPr/>
            </a:pPr>
            <a:fld id="{201573FA-8A51-412C-936D-A41BF514D6D7}" type="datetime1">
              <a:rPr lang="en-US"/>
              <a:pPr>
                <a:defRPr/>
              </a:pPr>
              <a:t>3/29/2018</a:t>
            </a:fld>
            <a:endParaRPr lang="en-US" dirty="0"/>
          </a:p>
        </p:txBody>
      </p:sp>
      <p:sp>
        <p:nvSpPr>
          <p:cNvPr id="8" name="Footer Placeholder 4"/>
          <p:cNvSpPr>
            <a:spLocks noGrp="1"/>
          </p:cNvSpPr>
          <p:nvPr>
            <p:ph type="ftr" sz="quarter" idx="11"/>
          </p:nvPr>
        </p:nvSpPr>
        <p:spPr>
          <a:xfrm>
            <a:off x="2944813" y="6356350"/>
            <a:ext cx="2133600" cy="365125"/>
          </a:xfrm>
          <a:prstGeom prst="rect">
            <a:avLst/>
          </a:prstGeom>
        </p:spPr>
        <p:txBody>
          <a:bodyPr/>
          <a:lstStyle>
            <a:lvl1pPr fontAlgn="auto">
              <a:spcBef>
                <a:spcPts val="0"/>
              </a:spcBef>
              <a:spcAft>
                <a:spcPts val="0"/>
              </a:spcAft>
              <a:defRPr lang="en-US">
                <a:latin typeface="+mn-lt"/>
                <a:ea typeface="+mn-ea"/>
                <a:cs typeface="+mn-cs"/>
              </a:defRPr>
            </a:lvl1pPr>
          </a:lstStyle>
          <a:p>
            <a:pPr>
              <a:defRPr/>
            </a:pPr>
            <a:endParaRPr dirty="0">
              <a:solidFill>
                <a:prstClr val="black"/>
              </a:solidFill>
            </a:endParaRPr>
          </a:p>
        </p:txBody>
      </p:sp>
      <p:sp>
        <p:nvSpPr>
          <p:cNvPr id="9" name="Slide Number Placeholder 5"/>
          <p:cNvSpPr>
            <a:spLocks noGrp="1"/>
          </p:cNvSpPr>
          <p:nvPr>
            <p:ph type="sldNum" sz="quarter" idx="12"/>
          </p:nvPr>
        </p:nvSpPr>
        <p:spPr>
          <a:xfrm>
            <a:off x="5307013" y="6356350"/>
            <a:ext cx="685800" cy="365125"/>
          </a:xfrm>
          <a:prstGeom prst="rect">
            <a:avLst/>
          </a:prstGeom>
        </p:spPr>
        <p:txBody>
          <a:bodyPr/>
          <a:lstStyle>
            <a:lvl1pPr>
              <a:defRPr smtClean="0"/>
            </a:lvl1pPr>
          </a:lstStyle>
          <a:p>
            <a:pPr fontAlgn="base">
              <a:spcBef>
                <a:spcPct val="0"/>
              </a:spcBef>
              <a:spcAft>
                <a:spcPct val="0"/>
              </a:spcAft>
              <a:defRPr/>
            </a:pPr>
            <a:fld id="{933F3EB5-F6A3-4C9B-92DA-ADE07542AEC0}" type="slidenum">
              <a:rPr lang="en-US">
                <a:solidFill>
                  <a:prstClr val="black"/>
                </a:solidFill>
                <a:latin typeface="Arial" pitchFamily="34" charset="0"/>
                <a:ea typeface="ＭＳ Ｐゴシック"/>
              </a:rPr>
              <a:pPr fontAlgn="base">
                <a:spcBef>
                  <a:spcPct val="0"/>
                </a:spcBef>
                <a:spcAft>
                  <a:spcPct val="0"/>
                </a:spcAft>
                <a:defRPr/>
              </a:pPr>
              <a:t>‹#›</a:t>
            </a:fld>
            <a:endParaRPr lang="en-US" dirty="0">
              <a:solidFill>
                <a:prstClr val="black"/>
              </a:solidFill>
              <a:latin typeface="Arial" pitchFamily="34" charset="0"/>
              <a:ea typeface="ＭＳ Ｐゴシック"/>
            </a:endParaRPr>
          </a:p>
        </p:txBody>
      </p:sp>
      <p:sp>
        <p:nvSpPr>
          <p:cNvPr id="4" name="Rectangle 3"/>
          <p:cNvSpPr/>
          <p:nvPr userDrawn="1"/>
        </p:nvSpPr>
        <p:spPr>
          <a:xfrm>
            <a:off x="7772400" y="5562600"/>
            <a:ext cx="1371600" cy="129511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671356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7928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87953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8427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028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descr="PPT Template.jpg"/>
          <p:cNvPicPr>
            <a:picLocks noChangeAspect="1"/>
          </p:cNvPicPr>
          <p:nvPr/>
        </p:nvPicPr>
        <p:blipFill>
          <a:blip r:embed="rId2" cstate="print"/>
          <a:srcRect/>
          <a:stretch>
            <a:fillRect/>
          </a:stretch>
        </p:blipFill>
        <p:spPr bwMode="auto">
          <a:xfrm>
            <a:off x="4175" y="-6263"/>
            <a:ext cx="9144001" cy="6858000"/>
          </a:xfrm>
          <a:prstGeom prst="rect">
            <a:avLst/>
          </a:prstGeom>
          <a:noFill/>
          <a:ln w="9525">
            <a:noFill/>
            <a:miter lim="800000"/>
            <a:headEnd/>
            <a:tailEnd/>
          </a:ln>
        </p:spPr>
      </p:pic>
    </p:spTree>
    <p:extLst>
      <p:ext uri="{BB962C8B-B14F-4D97-AF65-F5344CB8AC3E}">
        <p14:creationId xmlns:p14="http://schemas.microsoft.com/office/powerpoint/2010/main" val="1270542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6" descr="PPT Template4.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1"/>
          <p:cNvSpPr>
            <a:spLocks noGrp="1"/>
          </p:cNvSpPr>
          <p:nvPr>
            <p:ph type="title"/>
          </p:nvPr>
        </p:nvSpPr>
        <p:spPr>
          <a:xfrm>
            <a:off x="457200" y="274320"/>
            <a:ext cx="8229600" cy="1020762"/>
          </a:xfrm>
        </p:spPr>
        <p:txBody>
          <a:bodyPr/>
          <a:lstStyle>
            <a:lvl1pPr algn="l">
              <a:defRPr/>
            </a:lvl1pPr>
          </a:lstStyle>
          <a:p>
            <a:r>
              <a:rPr lang="en-US"/>
              <a:t>Click to edit Master title style</a:t>
            </a:r>
          </a:p>
        </p:txBody>
      </p:sp>
      <p:sp>
        <p:nvSpPr>
          <p:cNvPr id="9"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1"/>
          <p:cNvSpPr>
            <a:spLocks noGrp="1"/>
          </p:cNvSpPr>
          <p:nvPr>
            <p:ph type="dt" sz="half" idx="10"/>
          </p:nvPr>
        </p:nvSpPr>
        <p:spPr/>
        <p:txBody>
          <a:bodyPr/>
          <a:lstStyle>
            <a:lvl1pPr>
              <a:defRPr smtClean="0"/>
            </a:lvl1pPr>
          </a:lstStyle>
          <a:p>
            <a:pPr>
              <a:defRPr/>
            </a:pPr>
            <a:fld id="{53BEE67E-18DF-45BA-89D1-BE53147F28F0}" type="datetime1">
              <a:rPr lang="en-US"/>
              <a:pPr>
                <a:defRPr/>
              </a:pPr>
              <a:t>3/29/2018</a:t>
            </a:fld>
            <a:endParaRPr lang="en-US" dirty="0"/>
          </a:p>
        </p:txBody>
      </p:sp>
      <p:sp>
        <p:nvSpPr>
          <p:cNvPr id="10"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black"/>
              </a:solidFill>
            </a:endParaRPr>
          </a:p>
        </p:txBody>
      </p:sp>
    </p:spTree>
    <p:extLst>
      <p:ext uri="{BB962C8B-B14F-4D97-AF65-F5344CB8AC3E}">
        <p14:creationId xmlns:p14="http://schemas.microsoft.com/office/powerpoint/2010/main" val="2099671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EF52BC-506E-42A3-8583-9921CD671DC8}"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E11D-A1BA-4F18-8E9C-903207E5B160}" type="slidenum">
              <a:rPr lang="en-US" smtClean="0"/>
              <a:t>‹#›</a:t>
            </a:fld>
            <a:endParaRPr lang="en-US"/>
          </a:p>
        </p:txBody>
      </p:sp>
    </p:spTree>
    <p:extLst>
      <p:ext uri="{BB962C8B-B14F-4D97-AF65-F5344CB8AC3E}">
        <p14:creationId xmlns:p14="http://schemas.microsoft.com/office/powerpoint/2010/main" val="1652085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0641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9982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7624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602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EF52BC-506E-42A3-8583-9921CD671DC8}"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4E11D-A1BA-4F18-8E9C-903207E5B160}" type="slidenum">
              <a:rPr lang="en-US" smtClean="0"/>
              <a:t>‹#›</a:t>
            </a:fld>
            <a:endParaRPr lang="en-US"/>
          </a:p>
        </p:txBody>
      </p:sp>
    </p:spTree>
    <p:extLst>
      <p:ext uri="{BB962C8B-B14F-4D97-AF65-F5344CB8AC3E}">
        <p14:creationId xmlns:p14="http://schemas.microsoft.com/office/powerpoint/2010/main" val="414186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F52BC-506E-42A3-8583-9921CD671DC8}"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4E11D-A1BA-4F18-8E9C-903207E5B160}" type="slidenum">
              <a:rPr lang="en-US" smtClean="0"/>
              <a:t>‹#›</a:t>
            </a:fld>
            <a:endParaRPr lang="en-US"/>
          </a:p>
        </p:txBody>
      </p:sp>
    </p:spTree>
    <p:extLst>
      <p:ext uri="{BB962C8B-B14F-4D97-AF65-F5344CB8AC3E}">
        <p14:creationId xmlns:p14="http://schemas.microsoft.com/office/powerpoint/2010/main" val="804186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EF52BC-506E-42A3-8583-9921CD671DC8}"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D4E11D-A1BA-4F18-8E9C-903207E5B160}" type="slidenum">
              <a:rPr lang="en-US" smtClean="0"/>
              <a:t>‹#›</a:t>
            </a:fld>
            <a:endParaRPr lang="en-US"/>
          </a:p>
        </p:txBody>
      </p:sp>
    </p:spTree>
    <p:extLst>
      <p:ext uri="{BB962C8B-B14F-4D97-AF65-F5344CB8AC3E}">
        <p14:creationId xmlns:p14="http://schemas.microsoft.com/office/powerpoint/2010/main" val="359499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EF52BC-506E-42A3-8583-9921CD671DC8}"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D4E11D-A1BA-4F18-8E9C-903207E5B160}" type="slidenum">
              <a:rPr lang="en-US" smtClean="0"/>
              <a:t>‹#›</a:t>
            </a:fld>
            <a:endParaRPr lang="en-US"/>
          </a:p>
        </p:txBody>
      </p:sp>
    </p:spTree>
    <p:extLst>
      <p:ext uri="{BB962C8B-B14F-4D97-AF65-F5344CB8AC3E}">
        <p14:creationId xmlns:p14="http://schemas.microsoft.com/office/powerpoint/2010/main" val="193596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F52BC-506E-42A3-8583-9921CD671DC8}"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D4E11D-A1BA-4F18-8E9C-903207E5B160}" type="slidenum">
              <a:rPr lang="en-US" smtClean="0"/>
              <a:t>‹#›</a:t>
            </a:fld>
            <a:endParaRPr lang="en-US"/>
          </a:p>
        </p:txBody>
      </p:sp>
    </p:spTree>
    <p:extLst>
      <p:ext uri="{BB962C8B-B14F-4D97-AF65-F5344CB8AC3E}">
        <p14:creationId xmlns:p14="http://schemas.microsoft.com/office/powerpoint/2010/main" val="3715763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EF52BC-506E-42A3-8583-9921CD671DC8}"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4E11D-A1BA-4F18-8E9C-903207E5B160}" type="slidenum">
              <a:rPr lang="en-US" smtClean="0"/>
              <a:t>‹#›</a:t>
            </a:fld>
            <a:endParaRPr lang="en-US"/>
          </a:p>
        </p:txBody>
      </p:sp>
    </p:spTree>
    <p:extLst>
      <p:ext uri="{BB962C8B-B14F-4D97-AF65-F5344CB8AC3E}">
        <p14:creationId xmlns:p14="http://schemas.microsoft.com/office/powerpoint/2010/main" val="336134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9EF52BC-506E-42A3-8583-9921CD671DC8}"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D4E11D-A1BA-4F18-8E9C-903207E5B160}" type="slidenum">
              <a:rPr lang="en-US" smtClean="0"/>
              <a:t>‹#›</a:t>
            </a:fld>
            <a:endParaRPr lang="en-US"/>
          </a:p>
        </p:txBody>
      </p:sp>
    </p:spTree>
    <p:extLst>
      <p:ext uri="{BB962C8B-B14F-4D97-AF65-F5344CB8AC3E}">
        <p14:creationId xmlns:p14="http://schemas.microsoft.com/office/powerpoint/2010/main" val="268148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EF52BC-506E-42A3-8583-9921CD671DC8}" type="datetimeFigureOut">
              <a:rPr lang="en-US" smtClean="0"/>
              <a:t>3/29/2018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4E11D-A1BA-4F18-8E9C-903207E5B160}" type="slidenum">
              <a:rPr lang="en-US" smtClean="0"/>
              <a:t>‹#›</a:t>
            </a:fld>
            <a:endParaRPr lang="en-US"/>
          </a:p>
        </p:txBody>
      </p:sp>
    </p:spTree>
    <p:extLst>
      <p:ext uri="{BB962C8B-B14F-4D97-AF65-F5344CB8AC3E}">
        <p14:creationId xmlns:p14="http://schemas.microsoft.com/office/powerpoint/2010/main" val="3240090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8"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8194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ea typeface="ＭＳ Ｐゴシック" charset="-128"/>
                <a:cs typeface="Arial" pitchFamily="34" charset="0"/>
              </a:defRPr>
            </a:lvl1pPr>
          </a:lstStyle>
          <a:p>
            <a:pPr fontAlgn="base">
              <a:spcBef>
                <a:spcPct val="0"/>
              </a:spcBef>
              <a:spcAft>
                <a:spcPct val="0"/>
              </a:spcAft>
              <a:defRPr/>
            </a:pPr>
            <a:fld id="{8978D570-5EC6-4C31-AE9B-6347FCFE11DD}" type="datetime1">
              <a:rPr lang="en-US"/>
              <a:pPr fontAlgn="base">
                <a:spcBef>
                  <a:spcPct val="0"/>
                </a:spcBef>
                <a:spcAft>
                  <a:spcPct val="0"/>
                </a:spcAft>
                <a:defRPr/>
              </a:pPr>
              <a:t>3/29/2018</a:t>
            </a:fld>
            <a:endParaRPr lang="en-US" dirty="0"/>
          </a:p>
        </p:txBody>
      </p:sp>
    </p:spTree>
    <p:extLst>
      <p:ext uri="{BB962C8B-B14F-4D97-AF65-F5344CB8AC3E}">
        <p14:creationId xmlns:p14="http://schemas.microsoft.com/office/powerpoint/2010/main" val="27760311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b="0" i="0" u="none"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ＭＳ Ｐゴシック"/>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hyperlink" Target="mailto:CMHIeval@westat.com" TargetMode="External"/><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hyperlink" Target="mailto:lgargan@ffcmh.org" TargetMode="External"/><Relationship Id="rId4" Type="http://schemas.openxmlformats.org/officeDocument/2006/relationships/hyperlink" Target="mailto:msweeney@fredla.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02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Did the Family Voice Contribute </a:t>
            </a:r>
            <a:br>
              <a:rPr lang="en-US" sz="3600" dirty="0"/>
            </a:br>
            <a:r>
              <a:rPr lang="en-US" sz="3600" dirty="0"/>
              <a:t>to the Design?</a:t>
            </a:r>
          </a:p>
        </p:txBody>
      </p:sp>
      <p:sp>
        <p:nvSpPr>
          <p:cNvPr id="3" name="Content Placeholder 2"/>
          <p:cNvSpPr>
            <a:spLocks noGrp="1"/>
          </p:cNvSpPr>
          <p:nvPr>
            <p:ph idx="1"/>
          </p:nvPr>
        </p:nvSpPr>
        <p:spPr/>
        <p:txBody>
          <a:bodyPr/>
          <a:lstStyle/>
          <a:p>
            <a:r>
              <a:rPr lang="en-US" dirty="0"/>
              <a:t>Families contribute an authentic perspective regarding the value and relevance of the protocols, processes, and instruments being considered</a:t>
            </a:r>
          </a:p>
          <a:p>
            <a:r>
              <a:rPr lang="en-US" dirty="0"/>
              <a:t>Families bring a unique perspective on navigating and understanding service delivery systems</a:t>
            </a:r>
          </a:p>
          <a:p>
            <a:r>
              <a:rPr lang="en-US" dirty="0"/>
              <a:t>Help avoid “blind spots” in the evaluation process</a:t>
            </a:r>
          </a:p>
        </p:txBody>
      </p:sp>
    </p:spTree>
    <p:extLst>
      <p:ext uri="{BB962C8B-B14F-4D97-AF65-F5344CB8AC3E}">
        <p14:creationId xmlns:p14="http://schemas.microsoft.com/office/powerpoint/2010/main" val="403471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Did Families Have Final Decision Making Authority on all Aspects of the Evaluation?</a:t>
            </a:r>
          </a:p>
        </p:txBody>
      </p:sp>
      <p:sp>
        <p:nvSpPr>
          <p:cNvPr id="3" name="Content Placeholder 2"/>
          <p:cNvSpPr>
            <a:spLocks noGrp="1"/>
          </p:cNvSpPr>
          <p:nvPr>
            <p:ph idx="1"/>
          </p:nvPr>
        </p:nvSpPr>
        <p:spPr/>
        <p:txBody>
          <a:bodyPr/>
          <a:lstStyle/>
          <a:p>
            <a:r>
              <a:rPr lang="en-US" dirty="0"/>
              <a:t>Absolutely not. Families were fully participating members of the evaluation team and, as such, were subject to the same rules of group process as every other member</a:t>
            </a:r>
          </a:p>
          <a:p>
            <a:r>
              <a:rPr lang="en-US" dirty="0"/>
              <a:t>In the evaluation of complex programs and systems, there are often multiple approaches and perspectives that require discussion and negotiation</a:t>
            </a:r>
          </a:p>
        </p:txBody>
      </p:sp>
    </p:spTree>
    <p:extLst>
      <p:ext uri="{BB962C8B-B14F-4D97-AF65-F5344CB8AC3E}">
        <p14:creationId xmlns:p14="http://schemas.microsoft.com/office/powerpoint/2010/main" val="2403393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Wouldn’t It Be Easier to Design the Evaluation and Ask Families for Feedback?</a:t>
            </a:r>
          </a:p>
        </p:txBody>
      </p:sp>
      <p:sp>
        <p:nvSpPr>
          <p:cNvPr id="3" name="Content Placeholder 2"/>
          <p:cNvSpPr>
            <a:spLocks noGrp="1"/>
          </p:cNvSpPr>
          <p:nvPr>
            <p:ph idx="1"/>
          </p:nvPr>
        </p:nvSpPr>
        <p:spPr/>
        <p:txBody>
          <a:bodyPr/>
          <a:lstStyle/>
          <a:p>
            <a:r>
              <a:rPr lang="en-US" dirty="0"/>
              <a:t>To ensure authentic family voice, the optimal approach is to have families included throughout the process</a:t>
            </a:r>
          </a:p>
          <a:p>
            <a:r>
              <a:rPr lang="en-US" dirty="0"/>
              <a:t>Designing an evaluation process and then asking for feedback may lead to frustration for all parties if significant design flaws are identified</a:t>
            </a:r>
          </a:p>
        </p:txBody>
      </p:sp>
    </p:spTree>
    <p:extLst>
      <p:ext uri="{BB962C8B-B14F-4D97-AF65-F5344CB8AC3E}">
        <p14:creationId xmlns:p14="http://schemas.microsoft.com/office/powerpoint/2010/main" val="313079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020762"/>
          </a:xfrm>
        </p:spPr>
        <p:txBody>
          <a:bodyPr/>
          <a:lstStyle/>
          <a:p>
            <a:r>
              <a:rPr lang="en-US" sz="3600" dirty="0"/>
              <a:t>Were All Team Members Equally Committed to the Inclusion of Family Voice?</a:t>
            </a:r>
          </a:p>
        </p:txBody>
      </p:sp>
      <p:sp>
        <p:nvSpPr>
          <p:cNvPr id="3" name="Content Placeholder 2"/>
          <p:cNvSpPr>
            <a:spLocks noGrp="1"/>
          </p:cNvSpPr>
          <p:nvPr>
            <p:ph idx="1"/>
          </p:nvPr>
        </p:nvSpPr>
        <p:spPr/>
        <p:txBody>
          <a:bodyPr/>
          <a:lstStyle/>
          <a:p>
            <a:r>
              <a:rPr lang="en-US" sz="2800" dirty="0"/>
              <a:t>Even when team members have significant experience and commitment to the inclusion of family voice, there is always more to learn and every project is different</a:t>
            </a:r>
          </a:p>
          <a:p>
            <a:r>
              <a:rPr lang="en-US" sz="2800" dirty="0"/>
              <a:t>Team members came to this process with a variety of experiences and attitudes. While some may not have fully understood the value of designing an evaluation that reflected an authentic family voice, these attitudes changed significantly with exposure to this approach</a:t>
            </a:r>
          </a:p>
        </p:txBody>
      </p:sp>
    </p:spTree>
    <p:extLst>
      <p:ext uri="{BB962C8B-B14F-4D97-AF65-F5344CB8AC3E}">
        <p14:creationId xmlns:p14="http://schemas.microsoft.com/office/powerpoint/2010/main" val="3718870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 Family Members Continue </a:t>
            </a:r>
            <a:br>
              <a:rPr lang="en-US" sz="4000" dirty="0"/>
            </a:br>
            <a:r>
              <a:rPr lang="en-US" sz="4000" dirty="0"/>
              <a:t>to be Involved?</a:t>
            </a:r>
          </a:p>
        </p:txBody>
      </p:sp>
      <p:sp>
        <p:nvSpPr>
          <p:cNvPr id="3" name="Content Placeholder 2"/>
          <p:cNvSpPr>
            <a:spLocks noGrp="1"/>
          </p:cNvSpPr>
          <p:nvPr>
            <p:ph idx="1"/>
          </p:nvPr>
        </p:nvSpPr>
        <p:spPr/>
        <p:txBody>
          <a:bodyPr/>
          <a:lstStyle/>
          <a:p>
            <a:r>
              <a:rPr lang="en-US" dirty="0"/>
              <a:t>The family voice is embedded in every aspect of the evaluation and dissemination process</a:t>
            </a:r>
          </a:p>
          <a:p>
            <a:r>
              <a:rPr lang="en-US" dirty="0"/>
              <a:t>As team members, families:</a:t>
            </a:r>
          </a:p>
          <a:p>
            <a:pPr lvl="1"/>
            <a:r>
              <a:rPr lang="en-US" dirty="0"/>
              <a:t>conduct stakeholder interviews, </a:t>
            </a:r>
          </a:p>
          <a:p>
            <a:pPr lvl="1"/>
            <a:r>
              <a:rPr lang="en-US" dirty="0"/>
              <a:t>assist with the analysis of data, and </a:t>
            </a:r>
          </a:p>
          <a:p>
            <a:pPr lvl="1"/>
            <a:r>
              <a:rPr lang="en-US" dirty="0"/>
              <a:t>participate in dissemination such a conferences and reports</a:t>
            </a:r>
          </a:p>
        </p:txBody>
      </p:sp>
    </p:spTree>
    <p:extLst>
      <p:ext uri="{BB962C8B-B14F-4D97-AF65-F5344CB8AC3E}">
        <p14:creationId xmlns:p14="http://schemas.microsoft.com/office/powerpoint/2010/main" val="27420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368" y="2209800"/>
            <a:ext cx="7543800" cy="2743200"/>
          </a:xfrm>
        </p:spPr>
        <p:txBody>
          <a:bodyPr>
            <a:normAutofit/>
          </a:bodyPr>
          <a:lstStyle/>
          <a:p>
            <a:r>
              <a:rPr lang="en-US" sz="3600" dirty="0"/>
              <a:t>Involving Families in Evaluation</a:t>
            </a:r>
            <a:br>
              <a:rPr lang="en-US" sz="900" dirty="0"/>
            </a:br>
            <a:br>
              <a:rPr lang="en-US" sz="900" dirty="0"/>
            </a:br>
            <a:br>
              <a:rPr lang="en-US" sz="900" dirty="0"/>
            </a:br>
            <a:r>
              <a:rPr lang="en-US" sz="2800" dirty="0"/>
              <a:t>Millie Sweeney, M.S.</a:t>
            </a:r>
            <a:br>
              <a:rPr lang="en-US" sz="2800"/>
            </a:br>
            <a:br>
              <a:rPr lang="en-US" sz="2800" dirty="0"/>
            </a:br>
            <a:br>
              <a:rPr lang="en-US" sz="2800" dirty="0"/>
            </a:b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562943"/>
            <a:ext cx="1459126" cy="130759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588977" y="4792722"/>
            <a:ext cx="2555023" cy="737582"/>
          </a:xfrm>
          <a:prstGeom prst="rect">
            <a:avLst/>
          </a:prstGeom>
        </p:spPr>
      </p:pic>
    </p:spTree>
    <p:extLst>
      <p:ext uri="{BB962C8B-B14F-4D97-AF65-F5344CB8AC3E}">
        <p14:creationId xmlns:p14="http://schemas.microsoft.com/office/powerpoint/2010/main" val="2625853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#2</a:t>
            </a:r>
          </a:p>
        </p:txBody>
      </p:sp>
      <p:sp>
        <p:nvSpPr>
          <p:cNvPr id="5" name="Content Placeholder 4"/>
          <p:cNvSpPr>
            <a:spLocks noGrp="1"/>
          </p:cNvSpPr>
          <p:nvPr>
            <p:ph idx="1"/>
          </p:nvPr>
        </p:nvSpPr>
        <p:spPr/>
        <p:txBody>
          <a:bodyPr/>
          <a:lstStyle/>
          <a:p>
            <a:pPr marL="0" indent="0">
              <a:buNone/>
            </a:pPr>
            <a:r>
              <a:rPr lang="en-US" dirty="0"/>
              <a:t>During which phase of evaluation, is it MOST important to have family involvement?</a:t>
            </a:r>
          </a:p>
          <a:p>
            <a:pPr marL="514350" indent="-514350">
              <a:buAutoNum type="arabicParenR"/>
            </a:pPr>
            <a:r>
              <a:rPr lang="en-US" dirty="0"/>
              <a:t>Initial training and introducing the evaluation</a:t>
            </a:r>
          </a:p>
          <a:p>
            <a:pPr marL="514350" indent="-514350">
              <a:buAutoNum type="arabicParenR"/>
            </a:pPr>
            <a:r>
              <a:rPr lang="en-US" dirty="0"/>
              <a:t>Data collection</a:t>
            </a:r>
          </a:p>
          <a:p>
            <a:pPr marL="514350" indent="-514350">
              <a:buAutoNum type="arabicParenR"/>
            </a:pPr>
            <a:r>
              <a:rPr lang="en-US" dirty="0"/>
              <a:t>Data analysis</a:t>
            </a:r>
          </a:p>
          <a:p>
            <a:pPr marL="514350" indent="-514350">
              <a:buAutoNum type="arabicParenR"/>
            </a:pPr>
            <a:r>
              <a:rPr lang="en-US" dirty="0"/>
              <a:t>Reporting and dissemination</a:t>
            </a:r>
          </a:p>
          <a:p>
            <a:pPr marL="514350" indent="-514350">
              <a:buAutoNum type="arabicParenR"/>
            </a:pPr>
            <a:r>
              <a:rPr lang="en-US" dirty="0"/>
              <a:t>Technical assistance</a:t>
            </a:r>
          </a:p>
        </p:txBody>
      </p:sp>
    </p:spTree>
    <p:extLst>
      <p:ext uri="{BB962C8B-B14F-4D97-AF65-F5344CB8AC3E}">
        <p14:creationId xmlns:p14="http://schemas.microsoft.com/office/powerpoint/2010/main" val="683097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Phases!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6592099"/>
              </p:ext>
            </p:extLst>
          </p:nvPr>
        </p:nvGraphicFramePr>
        <p:xfrm>
          <a:off x="0" y="1828800"/>
          <a:ext cx="89916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00400" y="3581400"/>
            <a:ext cx="2438400" cy="1077218"/>
          </a:xfrm>
          <a:prstGeom prst="rect">
            <a:avLst/>
          </a:prstGeom>
          <a:noFill/>
        </p:spPr>
        <p:txBody>
          <a:bodyPr wrap="square" lIns="91440" tIns="45720" rIns="91440" bIns="45720">
            <a:spAutoFit/>
          </a:bodyPr>
          <a:lstStyle/>
          <a:p>
            <a:pPr algn="ctr"/>
            <a:r>
              <a:rPr lang="en-US" sz="3200" b="0" i="1" cap="none" spc="0" dirty="0">
                <a:ln w="0"/>
                <a:solidFill>
                  <a:schemeClr val="tx1"/>
                </a:solidFill>
                <a:effectLst>
                  <a:outerShdw blurRad="38100" dist="19050" dir="2700000" algn="tl" rotWithShape="0">
                    <a:schemeClr val="dk1">
                      <a:alpha val="40000"/>
                    </a:schemeClr>
                  </a:outerShdw>
                </a:effectLst>
              </a:rPr>
              <a:t>Family Involvement</a:t>
            </a:r>
          </a:p>
        </p:txBody>
      </p:sp>
    </p:spTree>
    <p:extLst>
      <p:ext uri="{BB962C8B-B14F-4D97-AF65-F5344CB8AC3E}">
        <p14:creationId xmlns:p14="http://schemas.microsoft.com/office/powerpoint/2010/main" val="3153402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457200"/>
          </a:xfrm>
        </p:spPr>
        <p:txBody>
          <a:bodyPr/>
          <a:lstStyle/>
          <a:p>
            <a:br>
              <a:rPr lang="en-US" dirty="0"/>
            </a:br>
            <a:r>
              <a:rPr lang="en-US" dirty="0"/>
              <a:t>Initial Training and</a:t>
            </a:r>
            <a:br>
              <a:rPr lang="en-US" dirty="0"/>
            </a:br>
            <a:r>
              <a:rPr lang="en-US" dirty="0"/>
              <a:t>Introducing the Evaluation </a:t>
            </a:r>
          </a:p>
        </p:txBody>
      </p:sp>
      <p:sp>
        <p:nvSpPr>
          <p:cNvPr id="3" name="Content Placeholder 2"/>
          <p:cNvSpPr>
            <a:spLocks noGrp="1"/>
          </p:cNvSpPr>
          <p:nvPr>
            <p:ph idx="1"/>
          </p:nvPr>
        </p:nvSpPr>
        <p:spPr>
          <a:xfrm>
            <a:off x="457200" y="1828800"/>
            <a:ext cx="8229600" cy="4800600"/>
          </a:xfrm>
        </p:spPr>
        <p:txBody>
          <a:bodyPr/>
          <a:lstStyle/>
          <a:p>
            <a:r>
              <a:rPr lang="en-US" sz="2800" b="1" dirty="0"/>
              <a:t>Initial training by National Evaluation</a:t>
            </a:r>
          </a:p>
          <a:p>
            <a:pPr lvl="1"/>
            <a:r>
              <a:rPr lang="en-US" sz="2600" dirty="0"/>
              <a:t>As trainee</a:t>
            </a:r>
          </a:p>
          <a:p>
            <a:pPr lvl="1"/>
            <a:r>
              <a:rPr lang="en-US" sz="2600" dirty="0"/>
              <a:t>As part of delivering the training</a:t>
            </a:r>
          </a:p>
          <a:p>
            <a:r>
              <a:rPr lang="en-US" sz="2800" b="1" dirty="0"/>
              <a:t>Introducing the evaluation</a:t>
            </a:r>
          </a:p>
          <a:p>
            <a:pPr lvl="1"/>
            <a:r>
              <a:rPr lang="en-US" sz="2600" dirty="0"/>
              <a:t>To staff</a:t>
            </a:r>
          </a:p>
          <a:p>
            <a:pPr lvl="1"/>
            <a:r>
              <a:rPr lang="en-US" sz="2600" dirty="0"/>
              <a:t>To families</a:t>
            </a:r>
          </a:p>
          <a:p>
            <a:pPr lvl="1"/>
            <a:r>
              <a:rPr lang="en-US" sz="2600" dirty="0"/>
              <a:t>To partners and community members</a:t>
            </a:r>
          </a:p>
          <a:p>
            <a:pPr marL="457200" lvl="1" indent="0">
              <a:buNone/>
            </a:pPr>
            <a:r>
              <a:rPr lang="en-US" sz="2400" b="1" dirty="0">
                <a:solidFill>
                  <a:srgbClr val="C00000"/>
                </a:solidFill>
              </a:rPr>
              <a:t>&gt; </a:t>
            </a:r>
            <a:r>
              <a:rPr lang="en-US" i="1" dirty="0"/>
              <a:t>Family or Transition Support Provider conducts introduction to and connection with families; evaluation as topic of family group mtg</a:t>
            </a:r>
          </a:p>
          <a:p>
            <a:pPr marL="457200" lvl="1" indent="0">
              <a:buNone/>
            </a:pPr>
            <a:endParaRPr lang="en-US" sz="2600" dirty="0"/>
          </a:p>
        </p:txBody>
      </p:sp>
    </p:spTree>
    <p:extLst>
      <p:ext uri="{BB962C8B-B14F-4D97-AF65-F5344CB8AC3E}">
        <p14:creationId xmlns:p14="http://schemas.microsoft.com/office/powerpoint/2010/main" val="294587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Collection</a:t>
            </a:r>
          </a:p>
        </p:txBody>
      </p:sp>
      <p:sp>
        <p:nvSpPr>
          <p:cNvPr id="3" name="Content Placeholder 2"/>
          <p:cNvSpPr>
            <a:spLocks noGrp="1"/>
          </p:cNvSpPr>
          <p:nvPr>
            <p:ph idx="1"/>
          </p:nvPr>
        </p:nvSpPr>
        <p:spPr/>
        <p:txBody>
          <a:bodyPr/>
          <a:lstStyle/>
          <a:p>
            <a:r>
              <a:rPr lang="en-US" sz="2800" b="1" dirty="0"/>
              <a:t>Data collection involves several moving parts</a:t>
            </a:r>
          </a:p>
          <a:p>
            <a:r>
              <a:rPr lang="en-US" sz="2800" b="1" dirty="0"/>
              <a:t>Families can be involved in all parts in some way:</a:t>
            </a:r>
          </a:p>
          <a:p>
            <a:pPr lvl="1"/>
            <a:r>
              <a:rPr lang="en-US" dirty="0"/>
              <a:t>Releases, Initial or baseline data collection</a:t>
            </a:r>
          </a:p>
          <a:p>
            <a:pPr lvl="1"/>
            <a:r>
              <a:rPr lang="en-US" dirty="0"/>
              <a:t>Data entry, accuracy and maintenance</a:t>
            </a:r>
          </a:p>
          <a:p>
            <a:pPr lvl="1"/>
            <a:r>
              <a:rPr lang="en-US" dirty="0"/>
              <a:t>Follow-up or longitudinal data collection</a:t>
            </a:r>
          </a:p>
          <a:p>
            <a:pPr lvl="1"/>
            <a:r>
              <a:rPr lang="en-US" dirty="0"/>
              <a:t>Retention in evaluation</a:t>
            </a:r>
          </a:p>
          <a:p>
            <a:pPr marL="457200" lvl="1" indent="0">
              <a:buNone/>
            </a:pPr>
            <a:r>
              <a:rPr lang="en-US" b="1" dirty="0">
                <a:solidFill>
                  <a:srgbClr val="C00000"/>
                </a:solidFill>
              </a:rPr>
              <a:t>&gt; </a:t>
            </a:r>
            <a:r>
              <a:rPr lang="en-US" sz="3000" i="1" dirty="0"/>
              <a:t>Trans. Support Provider conducts the NOMS, parents hired as data collectors</a:t>
            </a:r>
          </a:p>
          <a:p>
            <a:pPr marL="457200" lvl="1" indent="0">
              <a:buNone/>
            </a:pPr>
            <a:endParaRPr lang="en-US" dirty="0"/>
          </a:p>
        </p:txBody>
      </p:sp>
    </p:spTree>
    <p:extLst>
      <p:ext uri="{BB962C8B-B14F-4D97-AF65-F5344CB8AC3E}">
        <p14:creationId xmlns:p14="http://schemas.microsoft.com/office/powerpoint/2010/main" val="350165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368" y="2209800"/>
            <a:ext cx="7543800" cy="2743200"/>
          </a:xfrm>
        </p:spPr>
        <p:txBody>
          <a:bodyPr>
            <a:normAutofit fontScale="90000"/>
          </a:bodyPr>
          <a:lstStyle/>
          <a:p>
            <a:r>
              <a:rPr lang="en-US" sz="3600" dirty="0"/>
              <a:t>Practical Strategies for Involving Families in Evaluation</a:t>
            </a:r>
            <a:br>
              <a:rPr lang="en-US" sz="900" dirty="0"/>
            </a:br>
            <a:br>
              <a:rPr lang="en-US" sz="900" dirty="0"/>
            </a:br>
            <a:r>
              <a:rPr lang="en-US" sz="2800" dirty="0"/>
              <a:t>Lynda Gargan, National Federation of Families for </a:t>
            </a:r>
            <a:br>
              <a:rPr lang="en-US" sz="2800" dirty="0"/>
            </a:br>
            <a:r>
              <a:rPr lang="en-US" sz="2800" dirty="0"/>
              <a:t>Children’s Mental Health</a:t>
            </a:r>
            <a:br>
              <a:rPr lang="en-US" sz="2800" dirty="0"/>
            </a:br>
            <a:r>
              <a:rPr lang="en-US" sz="2800" dirty="0"/>
              <a:t>Millie Sweeney, Family-Run Executive Director Leadership Association</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562943"/>
            <a:ext cx="1459126" cy="130759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588977" y="4792722"/>
            <a:ext cx="2555023" cy="737582"/>
          </a:xfrm>
          <a:prstGeom prst="rect">
            <a:avLst/>
          </a:prstGeom>
        </p:spPr>
      </p:pic>
    </p:spTree>
    <p:extLst>
      <p:ext uri="{BB962C8B-B14F-4D97-AF65-F5344CB8AC3E}">
        <p14:creationId xmlns:p14="http://schemas.microsoft.com/office/powerpoint/2010/main" val="151708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Analysis</a:t>
            </a:r>
          </a:p>
        </p:txBody>
      </p:sp>
      <p:sp>
        <p:nvSpPr>
          <p:cNvPr id="3" name="Content Placeholder 2"/>
          <p:cNvSpPr>
            <a:spLocks noGrp="1"/>
          </p:cNvSpPr>
          <p:nvPr>
            <p:ph idx="1"/>
          </p:nvPr>
        </p:nvSpPr>
        <p:spPr>
          <a:xfrm>
            <a:off x="304800" y="1828800"/>
            <a:ext cx="8382000" cy="4297363"/>
          </a:xfrm>
        </p:spPr>
        <p:txBody>
          <a:bodyPr/>
          <a:lstStyle/>
          <a:p>
            <a:r>
              <a:rPr lang="en-US" dirty="0"/>
              <a:t>Partnership with the evaluator</a:t>
            </a:r>
          </a:p>
          <a:p>
            <a:r>
              <a:rPr lang="en-US" dirty="0"/>
              <a:t>Interpretation of the data</a:t>
            </a:r>
          </a:p>
          <a:p>
            <a:pPr lvl="1"/>
            <a:r>
              <a:rPr lang="en-US" dirty="0"/>
              <a:t>For SAMHSA, partners, families</a:t>
            </a:r>
          </a:p>
          <a:p>
            <a:pPr lvl="1"/>
            <a:r>
              <a:rPr lang="en-US" dirty="0"/>
              <a:t>For social marketing</a:t>
            </a:r>
          </a:p>
          <a:p>
            <a:pPr lvl="1"/>
            <a:r>
              <a:rPr lang="en-US" dirty="0"/>
              <a:t>For funding/sustainability, CQI</a:t>
            </a:r>
          </a:p>
          <a:p>
            <a:pPr marL="457200" lvl="1" indent="0">
              <a:buNone/>
            </a:pPr>
            <a:r>
              <a:rPr lang="en-US" b="1" dirty="0">
                <a:solidFill>
                  <a:srgbClr val="C00000"/>
                </a:solidFill>
              </a:rPr>
              <a:t>&gt;</a:t>
            </a:r>
            <a:r>
              <a:rPr lang="en-US" dirty="0">
                <a:solidFill>
                  <a:srgbClr val="C00000"/>
                </a:solidFill>
              </a:rPr>
              <a:t> </a:t>
            </a:r>
            <a:r>
              <a:rPr lang="en-US" sz="3000" i="1" dirty="0"/>
              <a:t>Parent Advisory Group developing data newsletter to families and community; annual focus groups co-facilitated by LFC and Evaluator</a:t>
            </a:r>
          </a:p>
        </p:txBody>
      </p:sp>
    </p:spTree>
    <p:extLst>
      <p:ext uri="{BB962C8B-B14F-4D97-AF65-F5344CB8AC3E}">
        <p14:creationId xmlns:p14="http://schemas.microsoft.com/office/powerpoint/2010/main" val="473519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and Dissemination</a:t>
            </a:r>
          </a:p>
        </p:txBody>
      </p:sp>
      <p:sp>
        <p:nvSpPr>
          <p:cNvPr id="3" name="Content Placeholder 2"/>
          <p:cNvSpPr>
            <a:spLocks noGrp="1"/>
          </p:cNvSpPr>
          <p:nvPr>
            <p:ph idx="1"/>
          </p:nvPr>
        </p:nvSpPr>
        <p:spPr/>
        <p:txBody>
          <a:bodyPr/>
          <a:lstStyle/>
          <a:p>
            <a:r>
              <a:rPr lang="en-US" dirty="0"/>
              <a:t>Plan for using data and for dissemination</a:t>
            </a:r>
          </a:p>
          <a:p>
            <a:r>
              <a:rPr lang="en-US" dirty="0"/>
              <a:t>Implementation</a:t>
            </a:r>
          </a:p>
          <a:p>
            <a:pPr lvl="1"/>
            <a:r>
              <a:rPr lang="en-US" dirty="0"/>
              <a:t>Written materials, reports</a:t>
            </a:r>
          </a:p>
          <a:p>
            <a:pPr lvl="1"/>
            <a:r>
              <a:rPr lang="en-US" dirty="0"/>
              <a:t>Trainings</a:t>
            </a:r>
          </a:p>
          <a:p>
            <a:pPr lvl="1"/>
            <a:r>
              <a:rPr lang="en-US" dirty="0"/>
              <a:t>Other venues</a:t>
            </a:r>
          </a:p>
          <a:p>
            <a:pPr marL="457200" lvl="1" indent="0">
              <a:buNone/>
            </a:pPr>
            <a:r>
              <a:rPr lang="en-US" b="1" i="1" dirty="0">
                <a:solidFill>
                  <a:srgbClr val="C00000"/>
                </a:solidFill>
              </a:rPr>
              <a:t>&gt;</a:t>
            </a:r>
            <a:r>
              <a:rPr lang="en-US" i="1" dirty="0">
                <a:solidFill>
                  <a:srgbClr val="C00000"/>
                </a:solidFill>
              </a:rPr>
              <a:t> </a:t>
            </a:r>
            <a:r>
              <a:rPr lang="en-US" sz="3000" i="1" dirty="0"/>
              <a:t>“Inquiring Minds” mtg regarding use of data; “Data Dinner Theater;” impact quotes/stories; presentations or advocacy (CMH Week)</a:t>
            </a:r>
          </a:p>
          <a:p>
            <a:pPr marL="457200" lvl="1" indent="0">
              <a:buNone/>
            </a:pPr>
            <a:endParaRPr lang="en-US" dirty="0"/>
          </a:p>
        </p:txBody>
      </p:sp>
    </p:spTree>
    <p:extLst>
      <p:ext uri="{BB962C8B-B14F-4D97-AF65-F5344CB8AC3E}">
        <p14:creationId xmlns:p14="http://schemas.microsoft.com/office/powerpoint/2010/main" val="438154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a:t>
            </a:r>
          </a:p>
        </p:txBody>
      </p:sp>
      <p:sp>
        <p:nvSpPr>
          <p:cNvPr id="3" name="Content Placeholder 2"/>
          <p:cNvSpPr>
            <a:spLocks noGrp="1"/>
          </p:cNvSpPr>
          <p:nvPr>
            <p:ph idx="1"/>
          </p:nvPr>
        </p:nvSpPr>
        <p:spPr/>
        <p:txBody>
          <a:bodyPr/>
          <a:lstStyle/>
          <a:p>
            <a:r>
              <a:rPr lang="en-US" dirty="0"/>
              <a:t>Family understanding of evaluation and data use</a:t>
            </a:r>
          </a:p>
          <a:p>
            <a:r>
              <a:rPr lang="en-US" dirty="0"/>
              <a:t>Involvement and engagement strategies</a:t>
            </a:r>
          </a:p>
          <a:p>
            <a:r>
              <a:rPr lang="en-US" dirty="0"/>
              <a:t>Inclusion in dissemination and use of data</a:t>
            </a:r>
          </a:p>
          <a:p>
            <a:r>
              <a:rPr lang="en-US" dirty="0"/>
              <a:t>Co-trainers</a:t>
            </a:r>
          </a:p>
          <a:p>
            <a:pPr marL="0" indent="0">
              <a:buNone/>
            </a:pPr>
            <a:r>
              <a:rPr lang="en-US" b="1" dirty="0">
                <a:solidFill>
                  <a:srgbClr val="C00000"/>
                </a:solidFill>
              </a:rPr>
              <a:t>&gt;</a:t>
            </a:r>
            <a:r>
              <a:rPr lang="en-US" dirty="0">
                <a:solidFill>
                  <a:srgbClr val="C00000"/>
                </a:solidFill>
              </a:rPr>
              <a:t> </a:t>
            </a:r>
            <a:r>
              <a:rPr lang="en-US" i="1" dirty="0"/>
              <a:t>Trainers for new evaluation staff on engagement; LFC support of parent leaders or facilitator of focus groups</a:t>
            </a:r>
            <a:endParaRPr lang="en-US" b="1" dirty="0">
              <a:solidFill>
                <a:srgbClr val="C00000"/>
              </a:solidFill>
            </a:endParaRPr>
          </a:p>
        </p:txBody>
      </p:sp>
    </p:spTree>
    <p:extLst>
      <p:ext uri="{BB962C8B-B14F-4D97-AF65-F5344CB8AC3E}">
        <p14:creationId xmlns:p14="http://schemas.microsoft.com/office/powerpoint/2010/main" val="348861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from the Field</a:t>
            </a:r>
          </a:p>
        </p:txBody>
      </p:sp>
      <p:sp>
        <p:nvSpPr>
          <p:cNvPr id="3" name="Content Placeholder 2"/>
          <p:cNvSpPr>
            <a:spLocks noGrp="1"/>
          </p:cNvSpPr>
          <p:nvPr>
            <p:ph idx="1"/>
          </p:nvPr>
        </p:nvSpPr>
        <p:spPr/>
        <p:txBody>
          <a:bodyPr/>
          <a:lstStyle/>
          <a:p>
            <a:r>
              <a:rPr lang="en-US" sz="2800" dirty="0"/>
              <a:t>Debbie Cohen, Texas</a:t>
            </a:r>
          </a:p>
          <a:p>
            <a:pPr lvl="1"/>
            <a:r>
              <a:rPr lang="en-US" sz="2400" dirty="0"/>
              <a:t>Evaluator involving families</a:t>
            </a:r>
          </a:p>
          <a:p>
            <a:r>
              <a:rPr lang="en-US" sz="2800" dirty="0"/>
              <a:t>Brenda Donaldson, Tennessee</a:t>
            </a:r>
          </a:p>
          <a:p>
            <a:pPr lvl="1"/>
            <a:r>
              <a:rPr lang="en-US" sz="2400" dirty="0"/>
              <a:t>Family member employed as Evaluation Team member</a:t>
            </a:r>
          </a:p>
          <a:p>
            <a:r>
              <a:rPr lang="en-US" sz="2800" dirty="0"/>
              <a:t>Jenah Cason, South Carolina</a:t>
            </a:r>
          </a:p>
          <a:p>
            <a:pPr lvl="1"/>
            <a:r>
              <a:rPr lang="en-US" sz="2400" dirty="0"/>
              <a:t>Family organization partnering with evaluation</a:t>
            </a:r>
          </a:p>
          <a:p>
            <a:r>
              <a:rPr lang="en-US" sz="2800" dirty="0"/>
              <a:t>Malisa Pearson, Michigan</a:t>
            </a:r>
          </a:p>
          <a:p>
            <a:pPr lvl="1"/>
            <a:r>
              <a:rPr lang="en-US" sz="2400" dirty="0"/>
              <a:t>LFC involvement in evaluation</a:t>
            </a:r>
          </a:p>
          <a:p>
            <a:pPr lvl="1"/>
            <a:endParaRPr lang="en-US" sz="2400" dirty="0"/>
          </a:p>
        </p:txBody>
      </p:sp>
    </p:spTree>
    <p:extLst>
      <p:ext uri="{BB962C8B-B14F-4D97-AF65-F5344CB8AC3E}">
        <p14:creationId xmlns:p14="http://schemas.microsoft.com/office/powerpoint/2010/main" val="597186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sp>
        <p:nvSpPr>
          <p:cNvPr id="4" name="Text Placeholder 3"/>
          <p:cNvSpPr>
            <a:spLocks noGrp="1"/>
          </p:cNvSpPr>
          <p:nvPr>
            <p:ph type="body" idx="1"/>
          </p:nvPr>
        </p:nvSpPr>
        <p:spPr>
          <a:xfrm>
            <a:off x="4800600" y="4093737"/>
            <a:ext cx="4040188" cy="639762"/>
          </a:xfrm>
        </p:spPr>
        <p:txBody>
          <a:bodyPr/>
          <a:lstStyle/>
          <a:p>
            <a:r>
              <a:rPr lang="en-US" dirty="0"/>
              <a:t>Submit your questions later</a:t>
            </a:r>
          </a:p>
        </p:txBody>
      </p:sp>
      <p:sp>
        <p:nvSpPr>
          <p:cNvPr id="3" name="Content Placeholder 2"/>
          <p:cNvSpPr>
            <a:spLocks noGrp="1"/>
          </p:cNvSpPr>
          <p:nvPr>
            <p:ph sz="half" idx="2"/>
          </p:nvPr>
        </p:nvSpPr>
        <p:spPr/>
        <p:txBody>
          <a:bodyPr/>
          <a:lstStyle/>
          <a:p>
            <a:pPr marL="0" indent="0" algn="ctr">
              <a:spcBef>
                <a:spcPts val="0"/>
              </a:spcBef>
              <a:spcAft>
                <a:spcPts val="1200"/>
              </a:spcAft>
              <a:buNone/>
            </a:pPr>
            <a:endParaRPr lang="en-US" b="1" dirty="0">
              <a:solidFill>
                <a:schemeClr val="accent2"/>
              </a:solidFill>
            </a:endParaRPr>
          </a:p>
          <a:p>
            <a:pPr marL="0" indent="0">
              <a:buNone/>
            </a:pPr>
            <a:endParaRPr lang="en-US" dirty="0"/>
          </a:p>
        </p:txBody>
      </p:sp>
      <p:sp>
        <p:nvSpPr>
          <p:cNvPr id="5" name="Text Placeholder 4"/>
          <p:cNvSpPr>
            <a:spLocks noGrp="1"/>
          </p:cNvSpPr>
          <p:nvPr>
            <p:ph type="body" sz="quarter" idx="3"/>
          </p:nvPr>
        </p:nvSpPr>
        <p:spPr/>
        <p:txBody>
          <a:bodyPr/>
          <a:lstStyle/>
          <a:p>
            <a:r>
              <a:rPr lang="en-US" dirty="0"/>
              <a:t>Submit your questions now</a:t>
            </a:r>
          </a:p>
        </p:txBody>
      </p:sp>
      <p:sp>
        <p:nvSpPr>
          <p:cNvPr id="6" name="Content Placeholder 5"/>
          <p:cNvSpPr>
            <a:spLocks noGrp="1"/>
          </p:cNvSpPr>
          <p:nvPr>
            <p:ph sz="quarter" idx="4"/>
          </p:nvPr>
        </p:nvSpPr>
        <p:spPr>
          <a:xfrm>
            <a:off x="4953000" y="5410200"/>
            <a:ext cx="3429000" cy="1173163"/>
          </a:xfrm>
        </p:spPr>
        <p:txBody>
          <a:bodyPr/>
          <a:lstStyle/>
          <a:p>
            <a:pPr marL="0" indent="0" algn="ctr">
              <a:spcBef>
                <a:spcPts val="0"/>
              </a:spcBef>
              <a:spcAft>
                <a:spcPts val="1200"/>
              </a:spcAft>
              <a:buNone/>
            </a:pPr>
            <a:r>
              <a:rPr lang="en-US" sz="2000" b="1" dirty="0">
                <a:solidFill>
                  <a:schemeClr val="accent2"/>
                </a:solidFill>
                <a:cs typeface="Times New Roman" pitchFamily="18" charset="0"/>
                <a:hlinkClick r:id="rId3"/>
              </a:rPr>
              <a:t>CMHIeval@westat.com</a:t>
            </a:r>
            <a:endParaRPr lang="en-US" sz="2000" b="1" dirty="0">
              <a:solidFill>
                <a:schemeClr val="accent2"/>
              </a:solidFill>
              <a:cs typeface="Times New Roman" pitchFamily="18" charset="0"/>
            </a:endParaRPr>
          </a:p>
          <a:p>
            <a:endParaRPr lang="en-US" dirty="0"/>
          </a:p>
        </p:txBody>
      </p:sp>
      <p:pic>
        <p:nvPicPr>
          <p:cNvPr id="7" name="Picture 6"/>
          <p:cNvPicPr/>
          <p:nvPr/>
        </p:nvPicPr>
        <p:blipFill rotWithShape="1">
          <a:blip r:embed="rId4" cstate="print"/>
          <a:srcRect l="65800" t="4839" b="70235"/>
          <a:stretch/>
        </p:blipFill>
        <p:spPr bwMode="auto">
          <a:xfrm>
            <a:off x="381000" y="2438400"/>
            <a:ext cx="4139950" cy="2667000"/>
          </a:xfrm>
          <a:prstGeom prst="rect">
            <a:avLst/>
          </a:prstGeom>
          <a:ln>
            <a:noFill/>
          </a:ln>
          <a:extLst>
            <a:ext uri="{53640926-AAD7-44D8-BBD7-CCE9431645EC}">
              <a14:shadowObscured xmlns:a14="http://schemas.microsoft.com/office/drawing/2010/main"/>
            </a:ext>
          </a:extLst>
        </p:spPr>
      </p:pic>
      <p:cxnSp>
        <p:nvCxnSpPr>
          <p:cNvPr id="9" name="Straight Arrow Connector 8"/>
          <p:cNvCxnSpPr/>
          <p:nvPr/>
        </p:nvCxnSpPr>
        <p:spPr>
          <a:xfrm flipH="1">
            <a:off x="3124200" y="2209800"/>
            <a:ext cx="3352800" cy="2514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p:cNvCxnSpPr>
          <p:nvPr/>
        </p:nvCxnSpPr>
        <p:spPr>
          <a:xfrm>
            <a:off x="6820694" y="4733499"/>
            <a:ext cx="0" cy="6767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4114800"/>
            <a:ext cx="2133600" cy="369332"/>
          </a:xfrm>
          <a:prstGeom prst="rect">
            <a:avLst/>
          </a:prstGeom>
          <a:solidFill>
            <a:srgbClr val="FFFF00"/>
          </a:solidFill>
        </p:spPr>
        <p:txBody>
          <a:bodyPr wrap="square" rtlCol="0">
            <a:spAutoFit/>
          </a:bodyPr>
          <a:lstStyle/>
          <a:p>
            <a:pPr algn="ctr"/>
            <a:r>
              <a:rPr lang="en-US" dirty="0"/>
              <a:t> Host</a:t>
            </a:r>
          </a:p>
        </p:txBody>
      </p:sp>
    </p:spTree>
    <p:extLst>
      <p:ext uri="{BB962C8B-B14F-4D97-AF65-F5344CB8AC3E}">
        <p14:creationId xmlns:p14="http://schemas.microsoft.com/office/powerpoint/2010/main" val="32694485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a:t>
            </a:r>
          </a:p>
        </p:txBody>
      </p:sp>
      <p:sp>
        <p:nvSpPr>
          <p:cNvPr id="3" name="Content Placeholder 2"/>
          <p:cNvSpPr>
            <a:spLocks noGrp="1"/>
          </p:cNvSpPr>
          <p:nvPr>
            <p:ph idx="1"/>
          </p:nvPr>
        </p:nvSpPr>
        <p:spPr/>
        <p:txBody>
          <a:bodyPr/>
          <a:lstStyle/>
          <a:p>
            <a:pPr marL="0" indent="0">
              <a:buNone/>
            </a:pPr>
            <a:r>
              <a:rPr lang="en-US" b="1" dirty="0"/>
              <a:t> </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283808"/>
            <a:ext cx="2286000" cy="861338"/>
          </a:xfrm>
          <a:prstGeom prst="rect">
            <a:avLst/>
          </a:prstGeom>
          <a:noFill/>
        </p:spPr>
      </p:pic>
      <p:sp>
        <p:nvSpPr>
          <p:cNvPr id="5" name="TextBox 4"/>
          <p:cNvSpPr txBox="1"/>
          <p:nvPr/>
        </p:nvSpPr>
        <p:spPr>
          <a:xfrm>
            <a:off x="4546916" y="3864237"/>
            <a:ext cx="3747582" cy="1569660"/>
          </a:xfrm>
          <a:prstGeom prst="rect">
            <a:avLst/>
          </a:prstGeom>
          <a:noFill/>
        </p:spPr>
        <p:txBody>
          <a:bodyPr wrap="square" rtlCol="0">
            <a:spAutoFit/>
          </a:bodyPr>
          <a:lstStyle/>
          <a:p>
            <a:pPr algn="ctr"/>
            <a:r>
              <a:rPr lang="en-US" sz="2400" dirty="0"/>
              <a:t>Millie Sweeney, M.S.</a:t>
            </a:r>
          </a:p>
          <a:p>
            <a:pPr algn="ctr"/>
            <a:r>
              <a:rPr lang="en-US" sz="2400" dirty="0"/>
              <a:t>Deputy Director, FREDLA</a:t>
            </a:r>
          </a:p>
          <a:p>
            <a:pPr algn="ctr"/>
            <a:r>
              <a:rPr lang="en-US" sz="2400" dirty="0">
                <a:hlinkClick r:id="rId4"/>
              </a:rPr>
              <a:t>msweeney@fredla.org</a:t>
            </a:r>
            <a:endParaRPr lang="en-US" sz="2400" dirty="0"/>
          </a:p>
          <a:p>
            <a:pPr algn="ctr"/>
            <a:r>
              <a:rPr lang="en-US" sz="2400" dirty="0"/>
              <a:t>www.fredla.org</a:t>
            </a:r>
          </a:p>
        </p:txBody>
      </p:sp>
      <p:sp>
        <p:nvSpPr>
          <p:cNvPr id="7" name="TextBox 6"/>
          <p:cNvSpPr txBox="1"/>
          <p:nvPr/>
        </p:nvSpPr>
        <p:spPr>
          <a:xfrm>
            <a:off x="304800" y="3864237"/>
            <a:ext cx="3962400" cy="1569660"/>
          </a:xfrm>
          <a:prstGeom prst="rect">
            <a:avLst/>
          </a:prstGeom>
          <a:noFill/>
        </p:spPr>
        <p:txBody>
          <a:bodyPr wrap="square" rtlCol="0">
            <a:spAutoFit/>
          </a:bodyPr>
          <a:lstStyle/>
          <a:p>
            <a:pPr algn="ctr"/>
            <a:r>
              <a:rPr lang="en-US" sz="2400" dirty="0"/>
              <a:t>Lynda Gargan, PhD</a:t>
            </a:r>
          </a:p>
          <a:p>
            <a:pPr algn="ctr"/>
            <a:r>
              <a:rPr lang="en-US" sz="2400" dirty="0"/>
              <a:t>Executive Director, NFFCMH</a:t>
            </a:r>
          </a:p>
          <a:p>
            <a:pPr algn="ctr"/>
            <a:r>
              <a:rPr lang="en-US" sz="2400" dirty="0">
                <a:hlinkClick r:id="rId5"/>
              </a:rPr>
              <a:t>lgargan@ffcmh.org</a:t>
            </a:r>
            <a:endParaRPr lang="en-US" sz="2400" dirty="0"/>
          </a:p>
          <a:p>
            <a:pPr algn="ctr"/>
            <a:r>
              <a:rPr lang="en-US" sz="2400" dirty="0"/>
              <a:t>www.ffcmh.org</a:t>
            </a:r>
          </a:p>
        </p:txBody>
      </p:sp>
      <p:sp>
        <p:nvSpPr>
          <p:cNvPr id="11" name="TextBox 10"/>
          <p:cNvSpPr txBox="1"/>
          <p:nvPr/>
        </p:nvSpPr>
        <p:spPr>
          <a:xfrm>
            <a:off x="4953000" y="3224282"/>
            <a:ext cx="2971800" cy="523220"/>
          </a:xfrm>
          <a:prstGeom prst="rect">
            <a:avLst/>
          </a:prstGeom>
          <a:noFill/>
        </p:spPr>
        <p:txBody>
          <a:bodyPr wrap="square" rtlCol="0">
            <a:spAutoFit/>
          </a:bodyPr>
          <a:lstStyle/>
          <a:p>
            <a:pPr algn="ctr"/>
            <a:r>
              <a:rPr lang="en-US" sz="1400" i="1" dirty="0">
                <a:solidFill>
                  <a:srgbClr val="0070C0"/>
                </a:solidFill>
              </a:rPr>
              <a:t>Family-Run Executive Director Leadership Association</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2120600"/>
            <a:ext cx="3727079" cy="1569660"/>
          </a:xfrm>
          <a:prstGeom prst="rect">
            <a:avLst/>
          </a:prstGeom>
        </p:spPr>
      </p:pic>
    </p:spTree>
    <p:extLst>
      <p:ext uri="{BB962C8B-B14F-4D97-AF65-F5344CB8AC3E}">
        <p14:creationId xmlns:p14="http://schemas.microsoft.com/office/powerpoint/2010/main" val="39610018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dirty="0"/>
              <a:t>CMHI Web Event Training Series Upcoming Events</a:t>
            </a:r>
          </a:p>
        </p:txBody>
      </p:sp>
      <p:sp>
        <p:nvSpPr>
          <p:cNvPr id="3" name="Content Placeholder 2"/>
          <p:cNvSpPr>
            <a:spLocks noGrp="1"/>
          </p:cNvSpPr>
          <p:nvPr>
            <p:ph idx="1"/>
          </p:nvPr>
        </p:nvSpPr>
        <p:spPr/>
        <p:txBody>
          <a:bodyPr/>
          <a:lstStyle/>
          <a:p>
            <a:r>
              <a:rPr lang="en-US" sz="2800" b="1" i="1" dirty="0"/>
              <a:t>Cultural Considerations in Evaluation</a:t>
            </a:r>
          </a:p>
          <a:p>
            <a:pPr marL="400050" lvl="1" indent="0">
              <a:buNone/>
            </a:pPr>
            <a:r>
              <a:rPr lang="en-US" dirty="0">
                <a:cs typeface="ＭＳ Ｐゴシック" charset="0"/>
              </a:rPr>
              <a:t>Wednesday, February 22, 2017 from 2 – 3:30pm ET</a:t>
            </a:r>
          </a:p>
          <a:p>
            <a:pPr marL="800100" lvl="2" indent="0">
              <a:buNone/>
            </a:pPr>
            <a:r>
              <a:rPr lang="en-US" sz="2800" dirty="0">
                <a:solidFill>
                  <a:srgbClr val="FF0000"/>
                </a:solidFill>
                <a:cs typeface="ＭＳ Ｐゴシック" charset="0"/>
              </a:rPr>
              <a:t>Registration to come</a:t>
            </a:r>
          </a:p>
          <a:p>
            <a:r>
              <a:rPr lang="en-US" sz="2800" b="1" i="1" dirty="0"/>
              <a:t>Return on Investment in Systems of Care</a:t>
            </a:r>
          </a:p>
          <a:p>
            <a:pPr marL="400050" lvl="1" indent="0">
              <a:buNone/>
            </a:pPr>
            <a:r>
              <a:rPr lang="en-US" dirty="0">
                <a:cs typeface="ＭＳ Ｐゴシック" charset="0"/>
              </a:rPr>
              <a:t>Thursday, March 23, 2017 from 1-2 pm ET</a:t>
            </a:r>
          </a:p>
          <a:p>
            <a:pPr marL="800100" lvl="2" indent="0">
              <a:buNone/>
            </a:pPr>
            <a:r>
              <a:rPr lang="en-US" sz="2800" dirty="0">
                <a:cs typeface="ＭＳ Ｐゴシック" charset="0"/>
              </a:rPr>
              <a:t>Registration to come</a:t>
            </a:r>
          </a:p>
          <a:p>
            <a:pPr marL="400050" lvl="1" indent="0">
              <a:buNone/>
            </a:pPr>
            <a:endParaRPr lang="en-US" dirty="0">
              <a:cs typeface="ＭＳ Ｐゴシック" charset="0"/>
            </a:endParaRPr>
          </a:p>
          <a:p>
            <a:endParaRPr lang="en-US" dirty="0"/>
          </a:p>
        </p:txBody>
      </p:sp>
    </p:spTree>
    <p:extLst>
      <p:ext uri="{BB962C8B-B14F-4D97-AF65-F5344CB8AC3E}">
        <p14:creationId xmlns:p14="http://schemas.microsoft.com/office/powerpoint/2010/main" val="3211833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1368" y="2209800"/>
            <a:ext cx="7543800" cy="2743200"/>
          </a:xfrm>
        </p:spPr>
        <p:txBody>
          <a:bodyPr>
            <a:normAutofit/>
          </a:bodyPr>
          <a:lstStyle/>
          <a:p>
            <a:r>
              <a:rPr lang="en-US" sz="3600" dirty="0"/>
              <a:t>Incorporating the Family Voice into the National Evaluation for Systems of Care</a:t>
            </a:r>
            <a:br>
              <a:rPr lang="en-US" sz="900" dirty="0"/>
            </a:br>
            <a:br>
              <a:rPr lang="en-US" sz="900" dirty="0"/>
            </a:br>
            <a:r>
              <a:rPr lang="en-US" sz="2800" dirty="0"/>
              <a:t>Lynda Gargan, PhD</a:t>
            </a:r>
            <a:br>
              <a:rPr lang="en-US" sz="2800" dirty="0"/>
            </a:b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5562943"/>
            <a:ext cx="1459126" cy="1307592"/>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588977" y="4792722"/>
            <a:ext cx="2555023" cy="737582"/>
          </a:xfrm>
          <a:prstGeom prst="rect">
            <a:avLst/>
          </a:prstGeom>
        </p:spPr>
      </p:pic>
    </p:spTree>
    <p:extLst>
      <p:ext uri="{BB962C8B-B14F-4D97-AF65-F5344CB8AC3E}">
        <p14:creationId xmlns:p14="http://schemas.microsoft.com/office/powerpoint/2010/main" val="14018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Polling Question #1</a:t>
            </a:r>
          </a:p>
        </p:txBody>
      </p:sp>
      <p:sp>
        <p:nvSpPr>
          <p:cNvPr id="5" name="Content Placeholder 4"/>
          <p:cNvSpPr>
            <a:spLocks noGrp="1"/>
          </p:cNvSpPr>
          <p:nvPr>
            <p:ph idx="1"/>
          </p:nvPr>
        </p:nvSpPr>
        <p:spPr/>
        <p:txBody>
          <a:bodyPr/>
          <a:lstStyle/>
          <a:p>
            <a:pPr marL="0" indent="0">
              <a:buNone/>
            </a:pPr>
            <a:r>
              <a:rPr lang="en-US" dirty="0"/>
              <a:t>How often do you currently include families in your evaluation? </a:t>
            </a:r>
          </a:p>
          <a:p>
            <a:pPr marL="514350" indent="-514350">
              <a:buAutoNum type="arabicParenR"/>
            </a:pPr>
            <a:r>
              <a:rPr lang="en-US" dirty="0"/>
              <a:t>Not at all</a:t>
            </a:r>
          </a:p>
          <a:p>
            <a:pPr marL="514350" indent="-514350">
              <a:buAutoNum type="arabicParenR"/>
            </a:pPr>
            <a:r>
              <a:rPr lang="en-US" dirty="0"/>
              <a:t>Sometimes</a:t>
            </a:r>
          </a:p>
          <a:p>
            <a:pPr marL="514350" indent="-514350">
              <a:buAutoNum type="arabicParenR"/>
            </a:pPr>
            <a:r>
              <a:rPr lang="en-US" dirty="0"/>
              <a:t>Often</a:t>
            </a:r>
          </a:p>
          <a:p>
            <a:pPr marL="514350" indent="-514350">
              <a:buAutoNum type="arabicParenR"/>
            </a:pPr>
            <a:r>
              <a:rPr lang="en-US" dirty="0"/>
              <a:t>Always</a:t>
            </a:r>
          </a:p>
          <a:p>
            <a:pPr marL="514350" indent="-514350">
              <a:buAutoNum type="arabicParenR"/>
            </a:pPr>
            <a:endParaRPr lang="en-US" dirty="0"/>
          </a:p>
        </p:txBody>
      </p:sp>
    </p:spTree>
    <p:extLst>
      <p:ext uri="{BB962C8B-B14F-4D97-AF65-F5344CB8AC3E}">
        <p14:creationId xmlns:p14="http://schemas.microsoft.com/office/powerpoint/2010/main" val="327298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 Task or a Commitment?</a:t>
            </a:r>
          </a:p>
        </p:txBody>
      </p:sp>
      <p:sp>
        <p:nvSpPr>
          <p:cNvPr id="3" name="Content Placeholder 2"/>
          <p:cNvSpPr>
            <a:spLocks noGrp="1"/>
          </p:cNvSpPr>
          <p:nvPr>
            <p:ph idx="1"/>
          </p:nvPr>
        </p:nvSpPr>
        <p:spPr>
          <a:xfrm>
            <a:off x="457200" y="2057400"/>
            <a:ext cx="8229600" cy="4068763"/>
          </a:xfrm>
        </p:spPr>
        <p:txBody>
          <a:bodyPr/>
          <a:lstStyle/>
          <a:p>
            <a:pPr marL="0" indent="0">
              <a:buNone/>
            </a:pPr>
            <a:r>
              <a:rPr lang="en-US" dirty="0"/>
              <a:t>Evaluation teams may approach the job of including family voice in the design of instruments and protocols as a task to be completed or as a commitment to quality</a:t>
            </a:r>
          </a:p>
        </p:txBody>
      </p:sp>
    </p:spTree>
    <p:extLst>
      <p:ext uri="{BB962C8B-B14F-4D97-AF65-F5344CB8AC3E}">
        <p14:creationId xmlns:p14="http://schemas.microsoft.com/office/powerpoint/2010/main" val="142102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National Evaluation Team Committed To…</a:t>
            </a:r>
            <a:r>
              <a:rPr lang="en-US" sz="3600" dirty="0"/>
              <a:t>…</a:t>
            </a:r>
          </a:p>
        </p:txBody>
      </p:sp>
      <p:sp>
        <p:nvSpPr>
          <p:cNvPr id="3" name="Content Placeholder 2"/>
          <p:cNvSpPr>
            <a:spLocks noGrp="1"/>
          </p:cNvSpPr>
          <p:nvPr>
            <p:ph idx="1"/>
          </p:nvPr>
        </p:nvSpPr>
        <p:spPr/>
        <p:txBody>
          <a:bodyPr/>
          <a:lstStyle/>
          <a:p>
            <a:pPr marL="0" indent="0">
              <a:buNone/>
            </a:pPr>
            <a:r>
              <a:rPr lang="en-US" dirty="0"/>
              <a:t>Inclusion of the family voice in </a:t>
            </a:r>
            <a:r>
              <a:rPr lang="en-US" u="sng" dirty="0"/>
              <a:t>every</a:t>
            </a:r>
            <a:r>
              <a:rPr lang="en-US" dirty="0"/>
              <a:t> component of the process:	  </a:t>
            </a:r>
          </a:p>
          <a:p>
            <a:pPr lvl="1">
              <a:buFont typeface="Arial" panose="020B0604020202020204" pitchFamily="34" charset="0"/>
              <a:buChar char="•"/>
            </a:pPr>
            <a:r>
              <a:rPr lang="en-US" sz="3200" dirty="0"/>
              <a:t>Proposal Development</a:t>
            </a:r>
          </a:p>
          <a:p>
            <a:pPr lvl="1">
              <a:buFont typeface="Arial" panose="020B0604020202020204" pitchFamily="34" charset="0"/>
              <a:buChar char="•"/>
            </a:pPr>
            <a:r>
              <a:rPr lang="en-US" sz="3200" dirty="0"/>
              <a:t>Research Design</a:t>
            </a:r>
          </a:p>
          <a:p>
            <a:pPr lvl="1">
              <a:buFont typeface="Arial" panose="020B0604020202020204" pitchFamily="34" charset="0"/>
              <a:buChar char="•"/>
            </a:pPr>
            <a:r>
              <a:rPr lang="en-US" sz="3200" dirty="0"/>
              <a:t>Instrument Design</a:t>
            </a:r>
          </a:p>
          <a:p>
            <a:pPr lvl="1">
              <a:buFont typeface="Arial" panose="020B0604020202020204" pitchFamily="34" charset="0"/>
              <a:buChar char="•"/>
            </a:pPr>
            <a:r>
              <a:rPr lang="en-US" sz="3200" dirty="0"/>
              <a:t>Data Collection</a:t>
            </a:r>
          </a:p>
          <a:p>
            <a:pPr lvl="1">
              <a:buFont typeface="Arial" panose="020B0604020202020204" pitchFamily="34" charset="0"/>
              <a:buChar char="•"/>
            </a:pPr>
            <a:r>
              <a:rPr lang="en-US" sz="3200" dirty="0"/>
              <a:t>Data Analysis</a:t>
            </a:r>
          </a:p>
          <a:p>
            <a:pPr lvl="1">
              <a:buFont typeface="Arial" panose="020B0604020202020204" pitchFamily="34" charset="0"/>
              <a:buChar char="•"/>
            </a:pPr>
            <a:r>
              <a:rPr lang="en-US" sz="3200" dirty="0"/>
              <a:t>Dissemination</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537821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This Commitment Wasn’t About…</a:t>
            </a:r>
            <a:br>
              <a:rPr lang="en-US" sz="4000" dirty="0"/>
            </a:br>
            <a:endParaRPr lang="en-US" sz="4000" dirty="0"/>
          </a:p>
        </p:txBody>
      </p:sp>
      <p:sp>
        <p:nvSpPr>
          <p:cNvPr id="3" name="Content Placeholder 2"/>
          <p:cNvSpPr>
            <a:spLocks noGrp="1"/>
          </p:cNvSpPr>
          <p:nvPr>
            <p:ph idx="1"/>
          </p:nvPr>
        </p:nvSpPr>
        <p:spPr/>
        <p:txBody>
          <a:bodyPr/>
          <a:lstStyle/>
          <a:p>
            <a:r>
              <a:rPr lang="en-US" dirty="0"/>
              <a:t>Getting family “buy in”</a:t>
            </a:r>
          </a:p>
          <a:p>
            <a:r>
              <a:rPr lang="en-US" dirty="0"/>
              <a:t>Helping families to “feel heard”</a:t>
            </a:r>
          </a:p>
          <a:p>
            <a:r>
              <a:rPr lang="en-US" dirty="0"/>
              <a:t>Helping families to “feel connected”</a:t>
            </a:r>
          </a:p>
          <a:p>
            <a:r>
              <a:rPr lang="en-US" dirty="0"/>
              <a:t>Ensuring that families have a “seat at the table”</a:t>
            </a:r>
          </a:p>
          <a:p>
            <a:pPr marL="0" indent="0">
              <a:buNone/>
            </a:pPr>
            <a:r>
              <a:rPr lang="en-US" dirty="0"/>
              <a:t>This commitment was a deliberate decision to create an evaluation that reflected elements that are important and relevant to families</a:t>
            </a:r>
          </a:p>
        </p:txBody>
      </p:sp>
    </p:spTree>
    <p:extLst>
      <p:ext uri="{BB962C8B-B14F-4D97-AF65-F5344CB8AC3E}">
        <p14:creationId xmlns:p14="http://schemas.microsoft.com/office/powerpoint/2010/main" val="42110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This Commitment Also</a:t>
            </a:r>
          </a:p>
        </p:txBody>
      </p:sp>
      <p:sp>
        <p:nvSpPr>
          <p:cNvPr id="3" name="Content Placeholder 2"/>
          <p:cNvSpPr>
            <a:spLocks noGrp="1"/>
          </p:cNvSpPr>
          <p:nvPr>
            <p:ph idx="1"/>
          </p:nvPr>
        </p:nvSpPr>
        <p:spPr/>
        <p:txBody>
          <a:bodyPr/>
          <a:lstStyle/>
          <a:p>
            <a:r>
              <a:rPr lang="en-US" dirty="0"/>
              <a:t>Improves the quality of the evaluation/research</a:t>
            </a:r>
          </a:p>
          <a:p>
            <a:r>
              <a:rPr lang="en-US" dirty="0"/>
              <a:t>Improves the capacity to implement the evaluation/research</a:t>
            </a:r>
          </a:p>
          <a:p>
            <a:r>
              <a:rPr lang="en-US" dirty="0"/>
              <a:t>Enhances relevancy and meaning of results</a:t>
            </a:r>
          </a:p>
          <a:p>
            <a:r>
              <a:rPr lang="en-US" dirty="0"/>
              <a:t>Improves evaluation dissemination</a:t>
            </a:r>
          </a:p>
          <a:p>
            <a:r>
              <a:rPr lang="en-US" dirty="0"/>
              <a:t>Keeps the evaluation grounded and reality based</a:t>
            </a:r>
          </a:p>
          <a:p>
            <a:endParaRPr lang="en-US" dirty="0"/>
          </a:p>
        </p:txBody>
      </p:sp>
    </p:spTree>
    <p:extLst>
      <p:ext uri="{BB962C8B-B14F-4D97-AF65-F5344CB8AC3E}">
        <p14:creationId xmlns:p14="http://schemas.microsoft.com/office/powerpoint/2010/main" val="312795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What Were the Benefits of This Approach?</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This is a often heard question that bears a thoughtful answer. While no one questions the benefits of the inclusion of other team members, the value of the inclusion of the family voice is often not well understood</a:t>
            </a:r>
          </a:p>
        </p:txBody>
      </p:sp>
    </p:spTree>
    <p:extLst>
      <p:ext uri="{BB962C8B-B14F-4D97-AF65-F5344CB8AC3E}">
        <p14:creationId xmlns:p14="http://schemas.microsoft.com/office/powerpoint/2010/main" val="2276000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MHSA_PPT_Template_50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1575</TotalTime>
  <Words>1022</Words>
  <Application>Microsoft Office PowerPoint</Application>
  <PresentationFormat>On-screen Show (4:3)</PresentationFormat>
  <Paragraphs>148</Paragraphs>
  <Slides>26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ＭＳ Ｐゴシック</vt:lpstr>
      <vt:lpstr>Arial</vt:lpstr>
      <vt:lpstr>Calibri</vt:lpstr>
      <vt:lpstr>Times New Roman</vt:lpstr>
      <vt:lpstr>Wingdings</vt:lpstr>
      <vt:lpstr>Office Theme</vt:lpstr>
      <vt:lpstr>SAMHSA_PPT_Template_508</vt:lpstr>
      <vt:lpstr>PowerPoint Presentation</vt:lpstr>
      <vt:lpstr>Practical Strategies for Involving Families in Evaluation  Lynda Gargan, National Federation of Families for  Children’s Mental Health Millie Sweeney, Family-Run Executive Director Leadership Association</vt:lpstr>
      <vt:lpstr>Incorporating the Family Voice into the National Evaluation for Systems of Care  Lynda Gargan, PhD </vt:lpstr>
      <vt:lpstr>Polling Question #1</vt:lpstr>
      <vt:lpstr>A Task or a Commitment?</vt:lpstr>
      <vt:lpstr>The National Evaluation Team Committed To……</vt:lpstr>
      <vt:lpstr>This Commitment Wasn’t About… </vt:lpstr>
      <vt:lpstr>This Commitment Also</vt:lpstr>
      <vt:lpstr>What Were the Benefits of This Approach?</vt:lpstr>
      <vt:lpstr>How Did the Family Voice Contribute  to the Design?</vt:lpstr>
      <vt:lpstr>Did Families Have Final Decision Making Authority on all Aspects of the Evaluation?</vt:lpstr>
      <vt:lpstr>Wouldn’t It Be Easier to Design the Evaluation and Ask Families for Feedback?</vt:lpstr>
      <vt:lpstr>Were All Team Members Equally Committed to the Inclusion of Family Voice?</vt:lpstr>
      <vt:lpstr>Do Family Members Continue  to be Involved?</vt:lpstr>
      <vt:lpstr>Involving Families in Evaluation   Millie Sweeney, M.S.   </vt:lpstr>
      <vt:lpstr>Polling question #2</vt:lpstr>
      <vt:lpstr>All Phases!</vt:lpstr>
      <vt:lpstr> Initial Training and Introducing the Evaluation </vt:lpstr>
      <vt:lpstr>Data Collection</vt:lpstr>
      <vt:lpstr>Data Analysis</vt:lpstr>
      <vt:lpstr>Reporting and Dissemination</vt:lpstr>
      <vt:lpstr>Technical Assistance</vt:lpstr>
      <vt:lpstr>Examples from the Field</vt:lpstr>
      <vt:lpstr>Q &amp; A</vt:lpstr>
      <vt:lpstr>Presenters</vt:lpstr>
      <vt:lpstr>CMHI Web Event Training Series Upcoming Events</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Marshall</dc:creator>
  <cp:lastModifiedBy>Lynda Gargan</cp:lastModifiedBy>
  <cp:revision>32</cp:revision>
  <dcterms:created xsi:type="dcterms:W3CDTF">2016-07-18T17:40:34Z</dcterms:created>
  <dcterms:modified xsi:type="dcterms:W3CDTF">2018-03-29T16:14:19Z</dcterms:modified>
</cp:coreProperties>
</file>